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603" r:id="rId2"/>
    <p:sldId id="715" r:id="rId3"/>
    <p:sldId id="699" r:id="rId4"/>
    <p:sldId id="702" r:id="rId5"/>
    <p:sldId id="712" r:id="rId6"/>
    <p:sldId id="701" r:id="rId7"/>
    <p:sldId id="705" r:id="rId8"/>
    <p:sldId id="713" r:id="rId9"/>
    <p:sldId id="714" r:id="rId10"/>
    <p:sldId id="704" r:id="rId11"/>
    <p:sldId id="707" r:id="rId12"/>
    <p:sldId id="711" r:id="rId13"/>
    <p:sldId id="708" r:id="rId14"/>
    <p:sldId id="717" r:id="rId15"/>
    <p:sldId id="710" r:id="rId16"/>
    <p:sldId id="709" r:id="rId17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f" initials="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D6EE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8210" autoAdjust="0"/>
    <p:restoredTop sz="99666" autoAdjust="0"/>
  </p:normalViewPr>
  <p:slideViewPr>
    <p:cSldViewPr>
      <p:cViewPr varScale="1">
        <p:scale>
          <a:sx n="112" d="100"/>
          <a:sy n="112" d="100"/>
        </p:scale>
        <p:origin x="-150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24" y="-90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5" tIns="47777" rIns="95555" bIns="4777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5" tIns="47777" rIns="95555" bIns="47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5" tIns="47777" rIns="95555" bIns="47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5" tIns="47777" rIns="95555" bIns="4777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55" tIns="47777" rIns="95555" bIns="47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F2FD4BC-FB19-4C50-94EF-C4B6EA1DEC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6B989-7692-4E10-8EB6-D6480CF08C3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1D9BB-3005-48FB-97A7-00770081F6C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EE4DF-E379-4BA3-8B48-A2FB50E3EAA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8FCBE-1D6F-4E01-A46A-C7730C87C44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0B9CB-FC76-4BA9-869C-69309B0FF9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74C3B-FBEB-4282-AACC-CA19C33130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CCABA-15A8-427E-836C-F274D23971F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B2512-D92F-4FB7-8A6F-A49AB221F10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078E8-E3A5-4184-8959-39E212279A3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90ABD-33E6-4985-B1DE-F52056BD4B1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BE460-7402-4AD0-92AF-36382B4579B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C550478-3BC9-41E7-9BB9-D6A086160C6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79613" y="1989138"/>
            <a:ext cx="6602412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endParaRPr lang="pl-PL" b="1" dirty="0"/>
          </a:p>
          <a:p>
            <a:pPr eaLnBrk="1" hangingPunct="1">
              <a:defRPr/>
            </a:pPr>
            <a:r>
              <a:rPr lang="pl-PL" b="1" dirty="0">
                <a:solidFill>
                  <a:srgbClr val="002060"/>
                </a:solidFill>
                <a:latin typeface="+mn-lt"/>
              </a:rPr>
              <a:t>Działania Miasta Szczecin, w związku z </a:t>
            </a:r>
            <a:r>
              <a:rPr lang="pl-PL" b="1" dirty="0">
                <a:solidFill>
                  <a:srgbClr val="FF0000"/>
                </a:solidFill>
                <a:latin typeface="+mn-lt"/>
              </a:rPr>
              <a:t>COVID - 19 </a:t>
            </a:r>
          </a:p>
          <a:p>
            <a:pPr eaLnBrk="1" hangingPunct="1">
              <a:defRPr/>
            </a:pPr>
            <a:endParaRPr lang="pl-PL" b="1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pl-PL" b="1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pl-PL" b="1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pl-PL" b="1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pl-PL" b="1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pl-PL" b="1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pl-PL" b="1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pl-PL" b="1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pl-PL" sz="1400" b="1" dirty="0">
                <a:latin typeface="+mn-lt"/>
                <a:cs typeface="Arial" panose="020B0604020202020204" pitchFamily="34" charset="0"/>
              </a:rPr>
              <a:t>Piotr Krzystek </a:t>
            </a:r>
          </a:p>
          <a:p>
            <a:pPr eaLnBrk="1" hangingPunct="1">
              <a:defRPr/>
            </a:pPr>
            <a:r>
              <a:rPr lang="pl-PL" sz="1400" b="1" dirty="0">
                <a:latin typeface="+mn-lt"/>
                <a:cs typeface="Arial" panose="020B0604020202020204" pitchFamily="34" charset="0"/>
              </a:rPr>
              <a:t>Prezydent Miasta Szczecin</a:t>
            </a:r>
          </a:p>
          <a:p>
            <a:pPr eaLnBrk="1" hangingPunct="1">
              <a:defRPr/>
            </a:pPr>
            <a:endParaRPr lang="pl-PL" sz="1400" b="1" dirty="0">
              <a:latin typeface="+mn-lt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pl-PL" sz="1400" dirty="0">
              <a:latin typeface="+mn-lt"/>
            </a:endParaRPr>
          </a:p>
        </p:txBody>
      </p:sp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1773238"/>
            <a:ext cx="1601788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ole tekstowe 6"/>
          <p:cNvSpPr txBox="1"/>
          <p:nvPr/>
        </p:nvSpPr>
        <p:spPr>
          <a:xfrm>
            <a:off x="2051720" y="2708920"/>
            <a:ext cx="564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Informacja Prezydenta Miasta na dzień </a:t>
            </a:r>
            <a:r>
              <a:rPr lang="pl-PL" dirty="0" smtClean="0">
                <a:solidFill>
                  <a:srgbClr val="002060"/>
                </a:solidFill>
              </a:rPr>
              <a:t>09.04.2020 </a:t>
            </a:r>
            <a:r>
              <a:rPr lang="pl-PL" dirty="0">
                <a:solidFill>
                  <a:srgbClr val="002060"/>
                </a:solidFill>
              </a:rPr>
              <a:t>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4848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268760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340768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Bieżące działania koordynowane przez jednostki UM Szczecin 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83568" y="2060848"/>
            <a:ext cx="7344816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lvl="0" indent="-177800" algn="just" eaLnBrk="1" hangingPunct="1">
              <a:spcBef>
                <a:spcPts val="600"/>
              </a:spcBef>
            </a:pPr>
            <a:r>
              <a:rPr lang="pl-PL" b="1" dirty="0"/>
              <a:t>Funkcjonowanie UM i współpraca z miastami </a:t>
            </a:r>
          </a:p>
          <a:p>
            <a:pPr marL="444500" lvl="0" indent="-177800" algn="just" eaLnBrk="1" hangingPunct="1">
              <a:spcBef>
                <a:spcPts val="600"/>
              </a:spcBef>
            </a:pPr>
            <a:endParaRPr lang="pl-PL" sz="1600" b="1" dirty="0"/>
          </a:p>
          <a:p>
            <a:pPr marL="444500" lvl="0" indent="-177800" algn="just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l-PL" sz="1600" b="1" dirty="0"/>
              <a:t>Zmiany w funkcjonowaniu Urzędu Miasta </a:t>
            </a:r>
            <a:r>
              <a:rPr lang="pl-PL" sz="1600" dirty="0"/>
              <a:t>oraz innych instytucji miejskich. Zamknięto, bądź ograniczono przyjmowanie interesantów, wprowadzono także rotacyjny i zdalny system pracy, tam gdzie było to możliwe. </a:t>
            </a:r>
            <a:r>
              <a:rPr lang="pl-PL" sz="1600" b="1" dirty="0"/>
              <a:t>Wszystkie instytucje miejskie realizują swoje zadania</a:t>
            </a:r>
            <a:r>
              <a:rPr lang="pl-PL" sz="1600" dirty="0"/>
              <a:t>.</a:t>
            </a: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Zabezpieczenie środków ochronnych </a:t>
            </a:r>
            <a:r>
              <a:rPr lang="pl-PL" sz="1600" dirty="0"/>
              <a:t>– zabezpieczono środki dezynfekujące i ochrony osobistej, niezbędne do bezpiecznego funkcjonowania Urzędu Miasta, a także instytucji i spółek miejskich. Szczególną uwagę w tym zakresie przywiązano do bezpieczeństwa pracowników oraz osób przebywających w instytucjach, zwłaszcza seniorów w Domach Pomocy Społecznej.</a:t>
            </a:r>
          </a:p>
          <a:p>
            <a:pPr marL="444500" indent="-177800" algn="just" eaLnBrk="1" hangingPunct="1">
              <a:spcBef>
                <a:spcPts val="600"/>
              </a:spcBef>
            </a:pPr>
            <a:endParaRPr lang="pl-PL" sz="1600" dirty="0"/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endParaRPr lang="pl-PL" sz="1600" dirty="0"/>
          </a:p>
          <a:p>
            <a:pPr marL="444500" lvl="0" indent="-177800" algn="just" eaLnBrk="1" hangingPunct="1">
              <a:spcBef>
                <a:spcPts val="600"/>
              </a:spcBef>
            </a:pPr>
            <a:endParaRPr lang="pl-PL" sz="1600" dirty="0"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64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4848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268760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340768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Programy pomocowe i zadania bieżące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83568" y="2060848"/>
            <a:ext cx="734481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 eaLnBrk="1" hangingPunct="1">
              <a:spcBef>
                <a:spcPts val="600"/>
              </a:spcBef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Sfera komunalna</a:t>
            </a:r>
          </a:p>
          <a:p>
            <a:pPr indent="266700" algn="just" eaLnBrk="1" hangingPunct="1">
              <a:spcBef>
                <a:spcPts val="600"/>
              </a:spcBef>
            </a:pPr>
            <a:endParaRPr lang="pl-PL" b="1" dirty="0">
              <a:ea typeface="Times New Roman" pitchFamily="18" charset="0"/>
              <a:cs typeface="Times New Roman" pitchFamily="18" charset="0"/>
            </a:endParaRPr>
          </a:p>
          <a:p>
            <a:pPr marL="444500" lvl="0" indent="-177800" algn="just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l-PL" sz="1600" b="1" dirty="0"/>
              <a:t>Zmiany w funkcjonowaniu SPP -</a:t>
            </a:r>
            <a:r>
              <a:rPr lang="pl-PL" sz="1600" dirty="0"/>
              <a:t> z dniem 18 marca br. kontrolerzy pracujący w SPP zostali zwolnieni z wykonywania obowiązków służbowych i odesłani do domów.</a:t>
            </a: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Przesunięcie terminu ważności </a:t>
            </a:r>
            <a:r>
              <a:rPr lang="pl-PL" sz="1600" b="1" dirty="0" err="1"/>
              <a:t>sieciówek</a:t>
            </a:r>
            <a:r>
              <a:rPr lang="pl-PL" sz="1600" b="1" dirty="0"/>
              <a:t> - </a:t>
            </a:r>
            <a:r>
              <a:rPr lang="pl-PL" sz="1600" dirty="0"/>
              <a:t>na wniosek mieszkańców została wprowadzona możliwość przesunięcia terminu ważności biletów okresowych komunikacji miejskiej.</a:t>
            </a: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Straż Miejska -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zintensyfikowała działania patrolowe, w szczególności </a:t>
            </a:r>
            <a:br>
              <a:rPr lang="pl-PL" sz="1600" dirty="0">
                <a:ea typeface="Times New Roman" pitchFamily="18" charset="0"/>
                <a:cs typeface="Times New Roman" pitchFamily="18" charset="0"/>
              </a:rPr>
            </a:br>
            <a:r>
              <a:rPr lang="pl-PL" sz="1600" dirty="0">
                <a:ea typeface="Times New Roman" pitchFamily="18" charset="0"/>
                <a:cs typeface="Times New Roman" pitchFamily="18" charset="0"/>
              </a:rPr>
              <a:t>w miejscach gdzie mogą się tworzyć zbiorowiska ludzi. Współdziała w tym zakresie z Policją.</a:t>
            </a:r>
          </a:p>
          <a:p>
            <a:pPr marL="444500" lvl="0" indent="-177800" algn="just" eaLnBrk="1" hangingPunct="1">
              <a:spcBef>
                <a:spcPts val="600"/>
              </a:spcBef>
            </a:pPr>
            <a:endParaRPr lang="pl-PL" sz="1600" dirty="0"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64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4848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268760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340768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Programy pomocowe i zadania bieżące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83568" y="2204864"/>
            <a:ext cx="7344816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algn="just" eaLnBrk="1" hangingPunct="1">
              <a:spcBef>
                <a:spcPts val="600"/>
              </a:spcBef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Program wsparcia organizacji pozarządowych</a:t>
            </a:r>
          </a:p>
          <a:p>
            <a:pPr lvl="0" indent="266700" algn="just" eaLnBrk="1" hangingPunct="1">
              <a:spcBef>
                <a:spcPts val="600"/>
              </a:spcBef>
            </a:pPr>
            <a:endParaRPr lang="pl-PL" b="1" i="1" dirty="0">
              <a:ea typeface="Times New Roman" pitchFamily="18" charset="0"/>
              <a:cs typeface="Times New Roman" pitchFamily="18" charset="0"/>
            </a:endParaRPr>
          </a:p>
          <a:p>
            <a:pPr marL="533400" indent="-2667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Program małych dotacji </a:t>
            </a:r>
            <a:r>
              <a:rPr lang="pl-PL" sz="1600" dirty="0"/>
              <a:t>–</a:t>
            </a:r>
            <a:r>
              <a:rPr lang="pl-PL" sz="1600" i="1" dirty="0">
                <a:cs typeface="Times New Roman" pitchFamily="18" charset="0"/>
              </a:rPr>
              <a:t> </a:t>
            </a:r>
            <a:r>
              <a:rPr lang="pl-PL" sz="1600" dirty="0">
                <a:cs typeface="Times New Roman" pitchFamily="18" charset="0"/>
              </a:rPr>
              <a:t>został przygotowany program małych dotacji na </a:t>
            </a:r>
            <a:r>
              <a:rPr lang="pl-PL" sz="1600" dirty="0"/>
              <a:t>dofinansowanie lub finansowanie szczecińskich inicjatyw obywatelskich, które pozwolą na niwelowanie skutków wywołanych pandemią </a:t>
            </a:r>
            <a:r>
              <a:rPr lang="pl-PL" sz="1600" dirty="0" err="1"/>
              <a:t>koronawirusa</a:t>
            </a:r>
            <a:r>
              <a:rPr lang="pl-PL" sz="1600" dirty="0"/>
              <a:t>. Budżet projektu wynosi 100 tys. zł, a każda organizacja pozarządowa będzie mogła się ubiegać o pomoc </a:t>
            </a:r>
            <a:br>
              <a:rPr lang="pl-PL" sz="1600" dirty="0"/>
            </a:br>
            <a:r>
              <a:rPr lang="pl-PL" sz="1600" dirty="0"/>
              <a:t>w wysokości maksymalnej 10 tys. zł.</a:t>
            </a:r>
          </a:p>
          <a:p>
            <a:pPr marL="533400" lvl="0" indent="-2667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endParaRPr lang="pl-PL" b="1" dirty="0">
              <a:ea typeface="Times New Roman" pitchFamily="18" charset="0"/>
              <a:cs typeface="Times New Roman" pitchFamily="18" charset="0"/>
            </a:endParaRPr>
          </a:p>
          <a:p>
            <a:pPr lvl="0" indent="266700" algn="just" eaLnBrk="1" hangingPunct="1">
              <a:spcBef>
                <a:spcPts val="600"/>
              </a:spcBef>
            </a:pPr>
            <a:endParaRPr lang="pl-PL" b="1" dirty="0"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58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4848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268760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340768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Programy pomocowe i zadania bieżące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83568" y="1988840"/>
            <a:ext cx="7344816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algn="just" eaLnBrk="1" hangingPunct="1">
              <a:spcBef>
                <a:spcPts val="600"/>
              </a:spcBef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Kultura </a:t>
            </a:r>
            <a:endParaRPr lang="pl-PL" sz="1600" b="1" dirty="0">
              <a:ea typeface="Times New Roman" pitchFamily="18" charset="0"/>
              <a:cs typeface="Times New Roman" pitchFamily="18" charset="0"/>
            </a:endParaRPr>
          </a:p>
          <a:p>
            <a:pPr marL="444500" indent="-177800" algn="just" eaLnBrk="1" hangingPunct="1">
              <a:spcBef>
                <a:spcPts val="600"/>
              </a:spcBef>
            </a:pPr>
            <a:endParaRPr lang="pl-PL" sz="1600" b="1" dirty="0"/>
          </a:p>
          <a:p>
            <a:pPr marL="44450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II nabór na stypendia twórcze </a:t>
            </a:r>
            <a:r>
              <a:rPr lang="pl-PL" sz="1600" dirty="0"/>
              <a:t>- budżet na to przedsięwzięcie wynosi 300 tys. zł (100 tys. z pierwszego naboru, który z przyczyn oczywistych nie został rozstrzygnięty, oraz 200 tys. na drugi nabór). Do końca kwietnia planowane jest rozstrzygnięcie i przyznanie środków wnioskodawcom.</a:t>
            </a:r>
          </a:p>
          <a:p>
            <a:pPr marL="44450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Program małych grantów </a:t>
            </a:r>
            <a:r>
              <a:rPr lang="pl-PL" sz="1600" dirty="0"/>
              <a:t>-</a:t>
            </a:r>
            <a:r>
              <a:rPr lang="pl-PL" sz="1600" b="1" dirty="0"/>
              <a:t> </a:t>
            </a:r>
            <a:r>
              <a:rPr lang="pl-PL" sz="1600" dirty="0" err="1"/>
              <a:t>Trafostacja</a:t>
            </a:r>
            <a:r>
              <a:rPr lang="pl-PL" sz="1600" dirty="0"/>
              <a:t> Sztuki otrzyma budżet                          w wysokości 50 tys. zł. na realizacje programu małych grantów. Jeszcze                  w kwietniu odbędzie się nabór wniosków.</a:t>
            </a:r>
            <a:endParaRPr lang="pl-PL" sz="1600" b="1" dirty="0"/>
          </a:p>
          <a:p>
            <a:pPr marL="44450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Wydarzenia artystyczne </a:t>
            </a:r>
            <a:r>
              <a:rPr lang="pl-PL" sz="1600" dirty="0"/>
              <a:t>-</a:t>
            </a:r>
            <a:r>
              <a:rPr lang="pl-PL" sz="1600" b="1" dirty="0"/>
              <a:t> </a:t>
            </a:r>
            <a:r>
              <a:rPr lang="pl-PL" sz="1600" dirty="0"/>
              <a:t>podczas miejskich imprez szczecińscy artyści będą angażowani w większym zakresie.</a:t>
            </a:r>
          </a:p>
          <a:p>
            <a:pPr marL="44450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Kultura on-line </a:t>
            </a:r>
            <a:r>
              <a:rPr lang="pl-PL" sz="1600" dirty="0"/>
              <a:t>- instytucje kultury przygotowują dla mieszkańców wydarzenia artystyczne przekazywane za pomocą mediów elektronicznych.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71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4848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268760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124744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Programy pomocowe i zadania bieżące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755576" y="1772816"/>
            <a:ext cx="7344816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algn="just" eaLnBrk="1" hangingPunct="1">
              <a:spcBef>
                <a:spcPts val="600"/>
              </a:spcBef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Sport</a:t>
            </a:r>
            <a:endParaRPr lang="pl-PL" sz="1600" b="1" dirty="0">
              <a:ea typeface="Times New Roman" pitchFamily="18" charset="0"/>
              <a:cs typeface="Times New Roman" pitchFamily="18" charset="0"/>
            </a:endParaRP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endParaRPr lang="pl-PL" sz="1100" b="1" dirty="0">
              <a:ea typeface="Times New Roman" pitchFamily="18" charset="0"/>
              <a:cs typeface="Times New Roman" pitchFamily="18" charset="0"/>
            </a:endParaRP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Zmiany w realizacji konkursów </a:t>
            </a:r>
            <a:endParaRPr lang="pl-PL" sz="1600" b="1" dirty="0" smtClean="0">
              <a:ea typeface="Times New Roman" pitchFamily="18" charset="0"/>
              <a:cs typeface="Times New Roman" pitchFamily="18" charset="0"/>
            </a:endParaRPr>
          </a:p>
          <a:p>
            <a:pPr marL="622300" lvl="0" indent="-177800" algn="just" eaLnBrk="1" hangingPunct="1">
              <a:spcBef>
                <a:spcPts val="600"/>
              </a:spcBef>
            </a:pPr>
            <a:r>
              <a:rPr lang="pl-PL" sz="1600" dirty="0" smtClean="0">
                <a:ea typeface="Times New Roman" pitchFamily="18" charset="0"/>
                <a:cs typeface="Times New Roman" pitchFamily="18" charset="0"/>
              </a:rPr>
              <a:t>- Podpisywane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są ostatnie </a:t>
            </a:r>
            <a:r>
              <a:rPr lang="pl-PL" sz="1600" dirty="0" smtClean="0"/>
              <a:t>umowy w </a:t>
            </a:r>
            <a:r>
              <a:rPr lang="pl-PL" sz="1600" dirty="0"/>
              <a:t>konkursie piłkarskim – kwota całkowita 1 735 800 zł (kwota poszczególnych dotacji  obniżona o 20 %; Pogoń o 50 </a:t>
            </a:r>
            <a:r>
              <a:rPr lang="pl-PL" sz="1600" dirty="0" smtClean="0"/>
              <a:t>%). Trwają </a:t>
            </a:r>
            <a:r>
              <a:rPr lang="pl-PL" sz="1600" dirty="0"/>
              <a:t>także przygotowania do ogłoszenia konkursu „Młoda ekstraklasa” </a:t>
            </a:r>
            <a:r>
              <a:rPr lang="pl-PL" sz="1600" dirty="0" smtClean="0"/>
              <a:t>(kwota </a:t>
            </a:r>
            <a:r>
              <a:rPr lang="pl-PL" sz="1600" dirty="0"/>
              <a:t>konkursu obniżona o 40 </a:t>
            </a:r>
            <a:r>
              <a:rPr lang="pl-PL" sz="1600" dirty="0" smtClean="0"/>
              <a:t>%). </a:t>
            </a:r>
            <a:endParaRPr lang="pl-PL" sz="1600" dirty="0"/>
          </a:p>
          <a:p>
            <a:pPr marL="622300" indent="-177800">
              <a:spcAft>
                <a:spcPts val="600"/>
              </a:spcAft>
              <a:buFontTx/>
              <a:buChar char="-"/>
            </a:pPr>
            <a:r>
              <a:rPr lang="pl-PL" sz="1600" dirty="0"/>
              <a:t>Do końca roku pozostają do ogłoszenia 3 konkursy (czerwiec-lipiec).</a:t>
            </a:r>
          </a:p>
          <a:p>
            <a:pPr marL="444500" indent="-1778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l-PL" sz="1600" b="1" dirty="0"/>
              <a:t>Nowe terminy wydarzeń </a:t>
            </a:r>
            <a:r>
              <a:rPr lang="pl-PL" sz="1600" dirty="0"/>
              <a:t>-</a:t>
            </a:r>
            <a:r>
              <a:rPr lang="pl-PL" sz="1600" b="1" dirty="0"/>
              <a:t> </a:t>
            </a:r>
            <a:r>
              <a:rPr lang="pl-PL" sz="1600" dirty="0"/>
              <a:t>na chwilę obecną terminy wszystkich planowanych wydarzeń sportowych zostały przesunięte, z wyjątkiem odwołanych MŚ w tańcu. </a:t>
            </a:r>
          </a:p>
          <a:p>
            <a:pPr marL="444500" indent="-1778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l-PL" sz="1600" b="1" dirty="0"/>
              <a:t>Wstrzymanie małych dotacji </a:t>
            </a:r>
            <a:r>
              <a:rPr lang="pl-PL" sz="1600" dirty="0"/>
              <a:t>-</a:t>
            </a:r>
            <a:r>
              <a:rPr lang="pl-PL" sz="1600" b="1" dirty="0"/>
              <a:t> </a:t>
            </a:r>
            <a:r>
              <a:rPr lang="pl-PL" sz="1600" dirty="0"/>
              <a:t>forma wsparcia w postaci Małych Dotacji została wstrzymana aż do odwołania. </a:t>
            </a:r>
          </a:p>
          <a:p>
            <a:pPr marL="444500" indent="-177800" algn="just">
              <a:buFont typeface="Arial" pitchFamily="34" charset="0"/>
              <a:buChar char="•"/>
            </a:pPr>
            <a:r>
              <a:rPr lang="pl-PL" sz="1600" b="1" dirty="0"/>
              <a:t>Informacja do klubów</a:t>
            </a:r>
            <a:r>
              <a:rPr lang="pl-PL" sz="1600" dirty="0"/>
              <a:t> - zostało przygotowane pismo do Klubów, Stowarzyszeń i Fundacji współpracujących z </a:t>
            </a:r>
            <a:r>
              <a:rPr lang="pl-PL" sz="1600" dirty="0" smtClean="0"/>
              <a:t>Wydziałem </a:t>
            </a:r>
            <a:r>
              <a:rPr lang="pl-PL" sz="1600" dirty="0"/>
              <a:t>Sportu informujące o aktualnych działaniach związanych z  finansowaniem.</a:t>
            </a:r>
          </a:p>
          <a:p>
            <a:pPr marL="444500" indent="-177800" algn="just"/>
            <a:endParaRPr lang="pl-PL" sz="1600" b="1" dirty="0"/>
          </a:p>
          <a:p>
            <a:pPr marL="622300" indent="-177800"/>
            <a:endParaRPr lang="pl-PL" sz="1600" dirty="0"/>
          </a:p>
          <a:p>
            <a:pPr marL="622300" indent="-177800">
              <a:buFont typeface="Arial" pitchFamily="34" charset="0"/>
              <a:buChar char="•"/>
            </a:pPr>
            <a:endParaRPr lang="pl-PL" sz="1600" b="1" dirty="0"/>
          </a:p>
          <a:p>
            <a:pPr marL="622300" indent="-622300" algn="just">
              <a:tabLst>
                <a:tab pos="444500" algn="l"/>
              </a:tabLst>
            </a:pPr>
            <a:endParaRPr lang="pl-PL" sz="1600" dirty="0"/>
          </a:p>
          <a:p>
            <a:r>
              <a:rPr lang="pl-PL" sz="1600" dirty="0"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58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475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268760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412776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Programy pomocowe i zadania bieżące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755576" y="2564904"/>
            <a:ext cx="7344816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algn="just" eaLnBrk="1" hangingPunct="1">
              <a:spcBef>
                <a:spcPts val="600"/>
              </a:spcBef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Wsparcie dla szpitali </a:t>
            </a:r>
            <a:endParaRPr lang="pl-PL" sz="1600" b="1" dirty="0">
              <a:ea typeface="Times New Roman" pitchFamily="18" charset="0"/>
              <a:cs typeface="Times New Roman" pitchFamily="18" charset="0"/>
            </a:endParaRPr>
          </a:p>
          <a:p>
            <a:pPr marL="44450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endParaRPr lang="pl-PL" sz="1600" b="1" dirty="0"/>
          </a:p>
          <a:p>
            <a:pPr marL="44450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Zakup urządzenia do diagnostyki wirusologicznej </a:t>
            </a:r>
            <a:r>
              <a:rPr lang="pl-PL" sz="1600" dirty="0"/>
              <a:t>dla  Samodzielnego Publicznego Szpitala Klinicznego nr 1 przy ul. Unii Lubelskiej 1.</a:t>
            </a: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Zakup testów dla medyków - </a:t>
            </a:r>
            <a:r>
              <a:rPr lang="pl-PL" sz="1600" dirty="0" smtClean="0"/>
              <a:t>przeznaczono </a:t>
            </a:r>
            <a:r>
              <a:rPr lang="pl-PL" sz="1600" dirty="0"/>
              <a:t>100 tys. zł na zakup testów na </a:t>
            </a:r>
            <a:r>
              <a:rPr lang="pl-PL" sz="1600" dirty="0" err="1"/>
              <a:t>koronawirusa</a:t>
            </a:r>
            <a:r>
              <a:rPr lang="pl-PL" sz="1600" dirty="0"/>
              <a:t> dla personelu medycznego szczecińskich placówek zdrowia.</a:t>
            </a: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Mieszkania dla medyków </a:t>
            </a:r>
            <a:r>
              <a:rPr lang="pl-PL" sz="1600" dirty="0"/>
              <a:t>– Szczecin przekaże do użytkowania, dla pracowników medycznych,  68 mieszkań z zasobów TBS Prawobrzeże            i ZBILK. Lokale będą udostępnione bezpłatnie na czas trwania walki                   z </a:t>
            </a:r>
            <a:r>
              <a:rPr lang="pl-PL" sz="1600" dirty="0" err="1"/>
              <a:t>koronawirusem</a:t>
            </a:r>
            <a:r>
              <a:rPr lang="pl-PL" sz="1600" dirty="0"/>
              <a:t>.</a:t>
            </a:r>
          </a:p>
          <a:p>
            <a:pPr marL="444500" lvl="0" indent="-177800" algn="just" eaLnBrk="1" hangingPunct="1">
              <a:spcBef>
                <a:spcPts val="600"/>
              </a:spcBef>
            </a:pPr>
            <a:endParaRPr lang="pl-PL" sz="1600" dirty="0"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58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340768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2132856"/>
            <a:ext cx="161607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2492896"/>
            <a:ext cx="2474913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525344"/>
            <a:ext cx="1547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1200150" y="1368753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879158" y="1844824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Właściwość podmiotowa  dot. zwalczania zagrożenia </a:t>
            </a:r>
            <a:r>
              <a:rPr lang="pl-PL" b="1" dirty="0" err="1">
                <a:solidFill>
                  <a:srgbClr val="002060"/>
                </a:solidFill>
              </a:rPr>
              <a:t>koronawirusem</a:t>
            </a:r>
            <a:r>
              <a:rPr lang="pl-PL" b="1" dirty="0">
                <a:solidFill>
                  <a:srgbClr val="002060"/>
                </a:solidFill>
              </a:rPr>
              <a:t> SARS-CoV-2 </a:t>
            </a:r>
            <a:endParaRPr lang="pl-PL" sz="1200" dirty="0">
              <a:solidFill>
                <a:srgbClr val="002060"/>
              </a:solidFill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720477" y="3219497"/>
            <a:ext cx="7776864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>
              <a:spcBef>
                <a:spcPts val="600"/>
              </a:spcBef>
            </a:pPr>
            <a:r>
              <a:rPr lang="pl-PL" b="1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Zarządza – Minister Zdrowia / Główny Inspektor Sanitarny</a:t>
            </a:r>
          </a:p>
          <a:p>
            <a:pPr lvl="0" algn="ctr" eaLnBrk="1" hangingPunct="1">
              <a:spcBef>
                <a:spcPts val="600"/>
              </a:spcBef>
            </a:pPr>
            <a:endParaRPr lang="pl-PL" b="1" dirty="0">
              <a:ea typeface="Times New Roman" pitchFamily="18" charset="0"/>
              <a:cs typeface="Times New Roman" pitchFamily="18" charset="0"/>
            </a:endParaRPr>
          </a:p>
          <a:p>
            <a:pPr lvl="0" algn="ctr" eaLnBrk="1" hangingPunct="1">
              <a:spcBef>
                <a:spcPts val="600"/>
              </a:spcBef>
            </a:pPr>
            <a:r>
              <a:rPr lang="pl-PL" b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Wspomaga – jednostka samorządu terytorialnego / Prezydent Miasta </a:t>
            </a:r>
          </a:p>
          <a:p>
            <a:pPr lvl="0" algn="ctr" eaLnBrk="1" hangingPunct="1">
              <a:spcBef>
                <a:spcPts val="600"/>
              </a:spcBef>
              <a:buFont typeface="Arial" pitchFamily="34" charset="0"/>
              <a:buChar char="•"/>
            </a:pPr>
            <a:endParaRPr lang="pl-PL" b="1" dirty="0"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64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</a:t>
            </a:r>
            <a:r>
              <a:rPr lang="pl-PL" dirty="0" smtClean="0">
                <a:solidFill>
                  <a:schemeClr val="bg1"/>
                </a:solidFill>
              </a:rPr>
              <a:t>09.04.2020 </a:t>
            </a:r>
            <a:r>
              <a:rPr lang="pl-PL" dirty="0">
                <a:solidFill>
                  <a:schemeClr val="bg1"/>
                </a:solidFill>
              </a:rPr>
              <a:t>r.</a:t>
            </a:r>
          </a:p>
        </p:txBody>
      </p:sp>
    </p:spTree>
    <p:extLst>
      <p:ext uri="{BB962C8B-B14F-4D97-AF65-F5344CB8AC3E}">
        <p14:creationId xmlns="" xmlns:p14="http://schemas.microsoft.com/office/powerpoint/2010/main" val="511872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547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268760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340768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Informacja o zarażeniach SARS-CoV-2 w Szczecinie </a:t>
            </a:r>
            <a:endParaRPr lang="pl-PL" sz="1200" dirty="0">
              <a:solidFill>
                <a:srgbClr val="002060"/>
              </a:solidFill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2339752" y="2700114"/>
            <a:ext cx="4572000" cy="292387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pl-PL" b="1" dirty="0">
                <a:ea typeface="Times New Roman" pitchFamily="18" charset="0"/>
                <a:cs typeface="Times New Roman" pitchFamily="18" charset="0"/>
              </a:rPr>
              <a:t>Zarażenia ogółem – 22 osoby</a:t>
            </a:r>
            <a:endParaRPr lang="pl-PL" b="1" baseline="30000" dirty="0">
              <a:ea typeface="Times New Roman" pitchFamily="18" charset="0"/>
              <a:cs typeface="Times New Roman" pitchFamily="18" charset="0"/>
            </a:endParaRPr>
          </a:p>
          <a:p>
            <a:pPr lvl="0" indent="266700" algn="just" eaLnBrk="1" hangingPunct="1">
              <a:spcBef>
                <a:spcPts val="600"/>
              </a:spcBef>
            </a:pPr>
            <a:r>
              <a:rPr lang="pl-PL" dirty="0">
                <a:ea typeface="Times New Roman" pitchFamily="18" charset="0"/>
                <a:cs typeface="Times New Roman" pitchFamily="18" charset="0"/>
              </a:rPr>
              <a:t>hospitalizacja – 7 osób</a:t>
            </a:r>
          </a:p>
          <a:p>
            <a:pPr lvl="0" indent="266700"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pl-PL" dirty="0">
                <a:ea typeface="Times New Roman" pitchFamily="18" charset="0"/>
                <a:cs typeface="Times New Roman" pitchFamily="18" charset="0"/>
              </a:rPr>
              <a:t>izolacja domowa – 15 osób </a:t>
            </a:r>
          </a:p>
          <a:p>
            <a:pPr lvl="0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 Kwarantanna domowa – </a:t>
            </a:r>
            <a:r>
              <a:rPr lang="pl-PL" b="1" dirty="0" smtClean="0">
                <a:ea typeface="Times New Roman" pitchFamily="18" charset="0"/>
                <a:cs typeface="Times New Roman" pitchFamily="18" charset="0"/>
              </a:rPr>
              <a:t>158 </a:t>
            </a:r>
            <a:r>
              <a:rPr lang="pl-PL" b="1" dirty="0">
                <a:ea typeface="Times New Roman" pitchFamily="18" charset="0"/>
                <a:cs typeface="Times New Roman" pitchFamily="18" charset="0"/>
              </a:rPr>
              <a:t>osób</a:t>
            </a:r>
          </a:p>
          <a:p>
            <a:pPr lvl="0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 Kwarantanna zbiorowa – </a:t>
            </a:r>
            <a:r>
              <a:rPr lang="pl-PL" b="1" dirty="0" smtClean="0">
                <a:ea typeface="Times New Roman" pitchFamily="18" charset="0"/>
                <a:cs typeface="Times New Roman" pitchFamily="18" charset="0"/>
              </a:rPr>
              <a:t>28 </a:t>
            </a:r>
            <a:r>
              <a:rPr lang="pl-PL" b="1" dirty="0">
                <a:ea typeface="Times New Roman" pitchFamily="18" charset="0"/>
                <a:cs typeface="Times New Roman" pitchFamily="18" charset="0"/>
              </a:rPr>
              <a:t>osób</a:t>
            </a:r>
          </a:p>
          <a:p>
            <a:pPr lvl="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 Nadzór epidemiologiczny – </a:t>
            </a:r>
            <a:r>
              <a:rPr lang="pl-PL" b="1" dirty="0" smtClean="0">
                <a:ea typeface="Times New Roman" pitchFamily="18" charset="0"/>
                <a:cs typeface="Times New Roman" pitchFamily="18" charset="0"/>
              </a:rPr>
              <a:t>498 </a:t>
            </a:r>
            <a:r>
              <a:rPr lang="pl-PL" b="1" dirty="0">
                <a:ea typeface="Times New Roman" pitchFamily="18" charset="0"/>
                <a:cs typeface="Times New Roman" pitchFamily="18" charset="0"/>
              </a:rPr>
              <a:t>osób</a:t>
            </a:r>
          </a:p>
          <a:p>
            <a:pPr lvl="0" algn="just" eaLnBrk="1" hangingPunct="1">
              <a:spcBef>
                <a:spcPts val="600"/>
              </a:spcBef>
            </a:pPr>
            <a:endParaRPr lang="pl-PL" b="1" dirty="0">
              <a:ea typeface="Times New Roman" pitchFamily="18" charset="0"/>
              <a:cs typeface="Times New Roman" pitchFamily="18" charset="0"/>
            </a:endParaRPr>
          </a:p>
          <a:p>
            <a:pPr lvl="0" algn="just" eaLnBrk="1" hangingPunct="1">
              <a:spcBef>
                <a:spcPts val="600"/>
              </a:spcBef>
            </a:pPr>
            <a:endParaRPr lang="pl-PL" b="1" dirty="0"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64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547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268760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1298129" y="1365414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l-PL" b="1" dirty="0">
                <a:solidFill>
                  <a:srgbClr val="002060"/>
                </a:solidFill>
              </a:rPr>
              <a:t>Usuwanie skutków zdarzeń kryzysowych – środki finansowe  </a:t>
            </a:r>
            <a:endParaRPr lang="pl-PL" sz="1200" dirty="0">
              <a:solidFill>
                <a:srgbClr val="002060"/>
              </a:solidFill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2123728" y="2965243"/>
            <a:ext cx="6408712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pl-PL" b="1" dirty="0">
                <a:ea typeface="Times New Roman" pitchFamily="18" charset="0"/>
                <a:cs typeface="Times New Roman" pitchFamily="18" charset="0"/>
              </a:rPr>
              <a:t>Plan na 2020 r. - </a:t>
            </a:r>
            <a:r>
              <a:rPr lang="pl-PL" b="1" dirty="0"/>
              <a:t>2 879 441,00 PLN</a:t>
            </a:r>
            <a:endParaRPr lang="pl-PL" b="1" baseline="30000" dirty="0">
              <a:cs typeface="Times New Roman" pitchFamily="18" charset="0"/>
            </a:endParaRPr>
          </a:p>
          <a:p>
            <a:pPr lvl="0" algn="just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 Kwota zaangażowania - </a:t>
            </a:r>
            <a:r>
              <a:rPr lang="pl-PL" b="1" dirty="0"/>
              <a:t>1 </a:t>
            </a:r>
            <a:r>
              <a:rPr lang="pl-PL" b="1" dirty="0" smtClean="0"/>
              <a:t>689 924,85 </a:t>
            </a:r>
            <a:r>
              <a:rPr lang="pl-PL" b="1" dirty="0"/>
              <a:t>PLN</a:t>
            </a:r>
            <a:endParaRPr lang="pl-PL" b="1" dirty="0">
              <a:ea typeface="Times New Roman" pitchFamily="18" charset="0"/>
              <a:cs typeface="Times New Roman" pitchFamily="18" charset="0"/>
            </a:endParaRPr>
          </a:p>
          <a:p>
            <a:pPr lvl="0" algn="just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 Wykonanie -  1 </a:t>
            </a:r>
            <a:r>
              <a:rPr lang="pl-PL" b="1" dirty="0" smtClean="0"/>
              <a:t>222 417,62 </a:t>
            </a:r>
            <a:r>
              <a:rPr lang="pl-PL" b="1" dirty="0"/>
              <a:t>PLN</a:t>
            </a:r>
            <a:endParaRPr lang="pl-PL" b="1" dirty="0">
              <a:ea typeface="Times New Roman" pitchFamily="18" charset="0"/>
              <a:cs typeface="Times New Roman" pitchFamily="18" charset="0"/>
            </a:endParaRPr>
          </a:p>
          <a:p>
            <a:pPr lvl="0" algn="just" eaLnBrk="1" hangingPunct="1">
              <a:spcBef>
                <a:spcPts val="600"/>
              </a:spcBef>
            </a:pPr>
            <a:endParaRPr lang="pl-PL" b="1" dirty="0">
              <a:ea typeface="Times New Roman" pitchFamily="18" charset="0"/>
              <a:cs typeface="Times New Roman" pitchFamily="18" charset="0"/>
            </a:endParaRPr>
          </a:p>
          <a:p>
            <a:pPr lvl="0" algn="just" eaLnBrk="1" hangingPunct="1">
              <a:spcBef>
                <a:spcPts val="600"/>
              </a:spcBef>
            </a:pPr>
            <a:endParaRPr lang="pl-PL" b="1" dirty="0"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58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547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268760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340768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Programy pomocowe i zadania bieżące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827584" y="2060848"/>
            <a:ext cx="7344816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algn="just" eaLnBrk="1" hangingPunct="1">
              <a:spcBef>
                <a:spcPts val="600"/>
              </a:spcBef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Opieka społeczna </a:t>
            </a:r>
          </a:p>
          <a:p>
            <a:pPr lvl="0" indent="266700" algn="just" eaLnBrk="1" hangingPunct="1">
              <a:spcBef>
                <a:spcPts val="600"/>
              </a:spcBef>
            </a:pPr>
            <a:endParaRPr lang="pl-PL" b="1" dirty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#</a:t>
            </a:r>
            <a:r>
              <a:rPr lang="pl-PL" sz="1600" b="1" dirty="0" err="1"/>
              <a:t>SzczecinPomaga</a:t>
            </a:r>
            <a:r>
              <a:rPr lang="pl-PL" sz="1600" b="1" dirty="0"/>
              <a:t> </a:t>
            </a:r>
            <a:r>
              <a:rPr lang="pl-PL" sz="1600" dirty="0"/>
              <a:t>- </a:t>
            </a:r>
            <a:r>
              <a:rPr lang="pl-PL" sz="1600" dirty="0" smtClean="0"/>
              <a:t>uruchomiona </a:t>
            </a:r>
            <a:r>
              <a:rPr lang="pl-PL" sz="1600" dirty="0"/>
              <a:t>została akcja zachęcająca do wielopłaszczyznowego wspierania seniorów oraz szczecińskich lokali gastronomicznych. Obecnie zaangażowanych w akcję jest około                        </a:t>
            </a:r>
            <a:r>
              <a:rPr lang="pl-PL" sz="1600" b="1" i="1" dirty="0"/>
              <a:t>230 wolontariuszy. </a:t>
            </a:r>
          </a:p>
          <a:p>
            <a:pPr marL="44450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Wsparcie psychologiczne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- </a:t>
            </a:r>
            <a:r>
              <a:rPr lang="pl-PL" sz="1600" dirty="0" smtClean="0">
                <a:ea typeface="Times New Roman" pitchFamily="18" charset="0"/>
                <a:cs typeface="Times New Roman" pitchFamily="18" charset="0"/>
              </a:rPr>
              <a:t>uruchomiono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telefoniczną pomoc psychologiczną  dla mieszkańców.</a:t>
            </a: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  <a:tabLst>
                <a:tab pos="444500" algn="l"/>
              </a:tabLst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Wstrzymanie pobierania opłat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 - opłaty za </a:t>
            </a:r>
            <a:r>
              <a:rPr lang="pl-PL" sz="1600" dirty="0" smtClean="0">
                <a:ea typeface="Times New Roman" pitchFamily="18" charset="0"/>
                <a:cs typeface="Times New Roman" pitchFamily="18" charset="0"/>
              </a:rPr>
              <a:t>żłobki. </a:t>
            </a:r>
            <a:endParaRPr lang="pl-PL" sz="1600" dirty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  <a:tabLst>
                <a:tab pos="444500" algn="l"/>
              </a:tabLst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Mobilizacja społeczna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 – setki podmiotów: firm, stowarzyszeń, osób prywatnych angażuje się codziennie w pomoc szpitalom, ludziom                i organizacjom w najtrudniejszej sytuacji.  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71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547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268760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340768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Programy pomocowe i zadania bieżące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827584" y="2060848"/>
            <a:ext cx="73448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algn="just" eaLnBrk="1" hangingPunct="1">
              <a:spcBef>
                <a:spcPts val="600"/>
              </a:spcBef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Oświata</a:t>
            </a:r>
            <a:endParaRPr lang="pl-PL" sz="1600" b="1" dirty="0">
              <a:ea typeface="Times New Roman" pitchFamily="18" charset="0"/>
              <a:cs typeface="Times New Roman" pitchFamily="18" charset="0"/>
            </a:endParaRP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endParaRPr lang="pl-PL" sz="1600" b="1" dirty="0">
              <a:ea typeface="Times New Roman" pitchFamily="18" charset="0"/>
              <a:cs typeface="Times New Roman" pitchFamily="18" charset="0"/>
            </a:endParaRP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Praca zdalna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- </a:t>
            </a:r>
            <a:r>
              <a:rPr lang="pl-PL" sz="1600" dirty="0" smtClean="0">
                <a:ea typeface="Times New Roman" pitchFamily="18" charset="0"/>
                <a:cs typeface="Times New Roman" pitchFamily="18" charset="0"/>
              </a:rPr>
              <a:t>wszystkie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szkoły i przedszkola pracują zdalnie.</a:t>
            </a: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Zakup komputerów dla uczniów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- za kwotę 100 tys. zł został zakupiony sprzęt komputerowy dla najbardziej potrzebujących uczniów, umożliwiający im  udział w zdalnym nauczaniu.</a:t>
            </a: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  <a:tabLst>
                <a:tab pos="444500" algn="l"/>
              </a:tabLst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Elektroniczna rekrutacja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- umożliwienie przesłania dokumentów rekrutacyjnych </a:t>
            </a:r>
            <a:r>
              <a:rPr lang="pl-PL" sz="1600" dirty="0" smtClean="0">
                <a:ea typeface="Times New Roman" pitchFamily="18" charset="0"/>
                <a:cs typeface="Times New Roman" pitchFamily="18" charset="0"/>
              </a:rPr>
              <a:t>do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przedszkoli i szkół podstawowych drogą elektroniczną.</a:t>
            </a: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  <a:tabLst>
                <a:tab pos="444500" algn="l"/>
              </a:tabLst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Zmiany w wypłatach stypendiów szkolnych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–</a:t>
            </a: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określono nowe zasady  </a:t>
            </a:r>
            <a:br>
              <a:rPr lang="pl-PL" sz="1600" dirty="0">
                <a:ea typeface="Times New Roman" pitchFamily="18" charset="0"/>
                <a:cs typeface="Times New Roman" pitchFamily="18" charset="0"/>
              </a:rPr>
            </a:br>
            <a:r>
              <a:rPr lang="pl-PL" sz="1600" dirty="0">
                <a:ea typeface="Times New Roman" pitchFamily="18" charset="0"/>
                <a:cs typeface="Times New Roman" pitchFamily="18" charset="0"/>
              </a:rPr>
              <a:t>i terminy wypłat stypendiów. Nieodebrane stypendia będą mogły być wypłacone w kolejnych miesiącach.</a:t>
            </a: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  <a:tabLst>
                <a:tab pos="444500" algn="l"/>
              </a:tabLst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Wstrzymanie pobierania opłat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 - opłaty za przedszkola, bursy i internaty zostają wstrzymane, albo  nie są pobierane do czasu ich zamknięcia.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58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547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052736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340768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Programy pomocowe i zadania bieżące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83568" y="2060848"/>
            <a:ext cx="734481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algn="just" eaLnBrk="1" hangingPunct="1">
              <a:spcBef>
                <a:spcPts val="600"/>
              </a:spcBef>
              <a:spcAft>
                <a:spcPts val="0"/>
              </a:spcAft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Wsparcie dla przedsiębiorców</a:t>
            </a:r>
          </a:p>
          <a:p>
            <a:pPr lvl="0" indent="266700" algn="just" eaLnBrk="1" hangingPunct="1">
              <a:spcBef>
                <a:spcPts val="600"/>
              </a:spcBef>
              <a:spcAft>
                <a:spcPts val="600"/>
              </a:spcAft>
            </a:pPr>
            <a:endParaRPr lang="pl-PL" b="1" dirty="0">
              <a:ea typeface="Times New Roman" pitchFamily="18" charset="0"/>
              <a:cs typeface="Times New Roman" pitchFamily="18" charset="0"/>
            </a:endParaRPr>
          </a:p>
          <a:p>
            <a:pPr marL="444500" lvl="0" indent="-177800" algn="just" eaLnBrk="1" hangingPunct="1">
              <a:spcBef>
                <a:spcPts val="0"/>
              </a:spcBef>
              <a:buFont typeface="Arial" pitchFamily="34" charset="0"/>
              <a:buChar char="•"/>
            </a:pPr>
            <a:r>
              <a:rPr lang="pl-PL" sz="1600" b="1" dirty="0"/>
              <a:t>Odroczenie płatności podatków i czynszów </a:t>
            </a:r>
            <a:r>
              <a:rPr lang="pl-PL" sz="1600" dirty="0"/>
              <a:t>-</a:t>
            </a:r>
            <a:r>
              <a:rPr lang="pl-PL" sz="1600" b="1" dirty="0"/>
              <a:t> </a:t>
            </a:r>
            <a:r>
              <a:rPr lang="pl-PL" sz="1600" dirty="0" smtClean="0"/>
              <a:t>przedsiębiorcy</a:t>
            </a:r>
            <a:r>
              <a:rPr lang="pl-PL" sz="1600" dirty="0"/>
              <a:t>, którzy mają kłopot z płynnością finansową mogą wystąpić z wnioskiem                  o odroczenie płatności podatku od nieruchomości</a:t>
            </a:r>
            <a:r>
              <a:rPr lang="pl-PL" sz="1600" dirty="0">
                <a:cs typeface="Times New Roman" pitchFamily="18" charset="0"/>
              </a:rPr>
              <a:t> oraz środków transportowych, a także czynszów komunalnych. Do tej pory wpłynęło (stan na 7.04.2020 r.):</a:t>
            </a:r>
          </a:p>
          <a:p>
            <a:pPr marL="622300" lvl="0" indent="-177800" algn="just" eaLnBrk="1" hangingPunct="1">
              <a:spcBef>
                <a:spcPts val="0"/>
              </a:spcBef>
              <a:buFontTx/>
              <a:buChar char="-"/>
            </a:pPr>
            <a:r>
              <a:rPr lang="pl-PL" sz="1600" b="1" i="1" dirty="0">
                <a:cs typeface="Times New Roman" pitchFamily="18" charset="0"/>
              </a:rPr>
              <a:t>podatki - </a:t>
            </a:r>
            <a:r>
              <a:rPr lang="pl-PL" sz="1600" b="1" i="1" dirty="0" smtClean="0">
                <a:cs typeface="Times New Roman" pitchFamily="18" charset="0"/>
              </a:rPr>
              <a:t>80 </a:t>
            </a:r>
            <a:r>
              <a:rPr lang="pl-PL" sz="1600" b="1" i="1" dirty="0">
                <a:cs typeface="Times New Roman" pitchFamily="18" charset="0"/>
              </a:rPr>
              <a:t>wniosków</a:t>
            </a:r>
          </a:p>
          <a:p>
            <a:pPr marL="622300" lvl="0" indent="-177800" algn="just" eaLnBrk="1" hangingPunct="1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pl-PL" sz="1600" b="1" i="1" dirty="0">
                <a:ea typeface="Times New Roman" pitchFamily="18" charset="0"/>
                <a:cs typeface="Times New Roman" pitchFamily="18" charset="0"/>
              </a:rPr>
              <a:t>czynsze - </a:t>
            </a:r>
            <a:r>
              <a:rPr lang="pl-PL" sz="1600" b="1" i="1" dirty="0" smtClean="0">
                <a:ea typeface="Times New Roman" pitchFamily="18" charset="0"/>
                <a:cs typeface="Times New Roman" pitchFamily="18" charset="0"/>
              </a:rPr>
              <a:t>248 </a:t>
            </a:r>
            <a:r>
              <a:rPr lang="pl-PL" sz="1600" b="1" i="1" dirty="0">
                <a:ea typeface="Times New Roman" pitchFamily="18" charset="0"/>
                <a:cs typeface="Times New Roman" pitchFamily="18" charset="0"/>
              </a:rPr>
              <a:t>wniosków</a:t>
            </a:r>
          </a:p>
          <a:p>
            <a:pPr marL="444500" indent="-1778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Projekty uchwał w sprawie podatku od nieruchomości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-</a:t>
            </a: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przygotowano projekty uchwał </a:t>
            </a:r>
            <a:r>
              <a:rPr lang="pl-PL" sz="1600" dirty="0"/>
              <a:t>w sprawie przedłużenia terminu płatności rat podatku od nieruchomości lub zwolnienia z niego wskazanych  przedsiębiorców, których płynność finansowa uległa pogorszeniu w związku z ponoszeniem negatywnych konsekwencji ekonomicznych z powodu COVID – 19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64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547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683568" y="1052736"/>
            <a:ext cx="6743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340768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Programy pomocowe i zadania bieżące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83568" y="2060848"/>
            <a:ext cx="734481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pl-PL" b="1" dirty="0">
                <a:ea typeface="Times New Roman" pitchFamily="18" charset="0"/>
                <a:cs typeface="Times New Roman" pitchFamily="18" charset="0"/>
              </a:rPr>
              <a:t>Wsparcie dla przedsiębiorców</a:t>
            </a:r>
          </a:p>
          <a:p>
            <a:pPr marL="444500" indent="-177800" algn="just">
              <a:spcAft>
                <a:spcPts val="600"/>
              </a:spcAft>
            </a:pPr>
            <a:endParaRPr lang="pl-PL" b="1" dirty="0">
              <a:ea typeface="Times New Roman" pitchFamily="18" charset="0"/>
              <a:cs typeface="Times New Roman" pitchFamily="18" charset="0"/>
            </a:endParaRPr>
          </a:p>
          <a:p>
            <a:pPr marL="444500" indent="-1778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l-PL" sz="1600" b="1" dirty="0">
                <a:ea typeface="Times New Roman" pitchFamily="18" charset="0"/>
                <a:cs typeface="Times New Roman" pitchFamily="18" charset="0"/>
              </a:rPr>
              <a:t>Dokapitalizowanie Funduszu Pożyczkowego 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- ś</a:t>
            </a:r>
            <a:r>
              <a:rPr lang="pl-PL" sz="1600" dirty="0"/>
              <a:t>rodki w wysokości              10 mln zł (m.in.: z oszczędności i rezerwy finansowej na regaty TSR 2021) będą mogły być przeznaczone na pożyczki w wysokości od 10 tys. zł                   do 100 tys. zł </a:t>
            </a:r>
            <a:r>
              <a:rPr lang="pl-PL" sz="1600" dirty="0" smtClean="0"/>
              <a:t>dla </a:t>
            </a:r>
            <a:r>
              <a:rPr lang="pl-PL" sz="1600" dirty="0"/>
              <a:t>mikro i małych przedsiębiorstw z uwzględnieniem organizacji pozarządowych prowadzących działalność gospodarczą.</a:t>
            </a:r>
          </a:p>
          <a:p>
            <a:pPr marL="444500" indent="-177800" algn="just">
              <a:buFont typeface="Arial" pitchFamily="34" charset="0"/>
              <a:buChar char="•"/>
            </a:pPr>
            <a:r>
              <a:rPr lang="pl-PL" sz="1600" b="1" dirty="0"/>
              <a:t>Szczeciński Lokalny Solidarny </a:t>
            </a:r>
            <a:r>
              <a:rPr lang="pl-PL" sz="1600" dirty="0"/>
              <a:t>- wprowadzenie voucherów, które przedsiębiorcy mogą sprzedawać z odroczoną możliwością realizacji.</a:t>
            </a:r>
          </a:p>
          <a:p>
            <a:pPr marL="444500" indent="-177800" algn="just"/>
            <a:r>
              <a:rPr lang="pl-PL" sz="1600" dirty="0"/>
              <a:t>	- blisko </a:t>
            </a:r>
            <a:r>
              <a:rPr lang="pl-PL" sz="1600" b="1" dirty="0"/>
              <a:t>40 przedsiębiorców </a:t>
            </a:r>
            <a:r>
              <a:rPr lang="pl-PL" sz="1600" dirty="0"/>
              <a:t>już przystąpiło do </a:t>
            </a:r>
            <a:r>
              <a:rPr lang="pl-PL" sz="1600" dirty="0" smtClean="0"/>
              <a:t>programu</a:t>
            </a:r>
            <a:endParaRPr lang="pl-PL" sz="1600" dirty="0"/>
          </a:p>
          <a:p>
            <a:pPr marL="444500" indent="-177800" algn="just"/>
            <a:r>
              <a:rPr lang="pl-PL" sz="1600" dirty="0"/>
              <a:t>	</a:t>
            </a:r>
            <a:r>
              <a:rPr lang="pl-PL" sz="1600" b="1" dirty="0"/>
              <a:t>-</a:t>
            </a:r>
            <a:r>
              <a:rPr lang="pl-PL" sz="1600" dirty="0"/>
              <a:t> </a:t>
            </a:r>
            <a:r>
              <a:rPr lang="pl-PL" sz="1600" b="1" dirty="0"/>
              <a:t>usługi i produkty </a:t>
            </a:r>
            <a:r>
              <a:rPr lang="pl-PL" sz="1600" dirty="0"/>
              <a:t>– </a:t>
            </a:r>
            <a:r>
              <a:rPr lang="pl-PL" sz="1600" dirty="0" smtClean="0"/>
              <a:t>akcję wsparły </a:t>
            </a:r>
            <a:r>
              <a:rPr lang="pl-PL" sz="1600" b="1" dirty="0" smtClean="0"/>
              <a:t>74 osoby  </a:t>
            </a:r>
            <a:r>
              <a:rPr lang="pl-PL" sz="1600" dirty="0"/>
              <a:t>na kwotę </a:t>
            </a:r>
            <a:r>
              <a:rPr lang="pl-PL" sz="1600" b="1" dirty="0" smtClean="0"/>
              <a:t>6 430 zł</a:t>
            </a:r>
            <a:endParaRPr lang="pl-PL" sz="1600" b="1" dirty="0"/>
          </a:p>
          <a:p>
            <a:pPr marL="444500" indent="-177800" algn="just"/>
            <a:r>
              <a:rPr lang="pl-PL" sz="1600" b="1" dirty="0"/>
              <a:t>	- działalność kulturalna </a:t>
            </a:r>
            <a:r>
              <a:rPr lang="pl-PL" sz="1600" dirty="0" smtClean="0"/>
              <a:t>– akcję wsparło </a:t>
            </a:r>
            <a:r>
              <a:rPr lang="pl-PL" sz="1600" b="1" dirty="0" smtClean="0"/>
              <a:t>21 osób </a:t>
            </a:r>
            <a:r>
              <a:rPr lang="pl-PL" sz="1600" dirty="0" smtClean="0"/>
              <a:t>na kwotę </a:t>
            </a:r>
            <a:r>
              <a:rPr lang="pl-PL" sz="1600" b="1" dirty="0" smtClean="0"/>
              <a:t>1440 zł</a:t>
            </a:r>
            <a:endParaRPr lang="pl-PL" sz="1600" dirty="0"/>
          </a:p>
          <a:p>
            <a:pPr marL="444500" indent="-177800" algn="just"/>
            <a:endParaRPr lang="pl-PL" sz="1600" dirty="0"/>
          </a:p>
          <a:p>
            <a:r>
              <a:rPr lang="pl-PL" sz="1600" dirty="0"/>
              <a:t> 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64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</a:t>
            </a:r>
            <a:r>
              <a:rPr lang="pl-PL" dirty="0" smtClean="0">
                <a:solidFill>
                  <a:schemeClr val="bg1"/>
                </a:solidFill>
              </a:rPr>
              <a:t>09.04.2020 </a:t>
            </a:r>
            <a:r>
              <a:rPr lang="pl-PL" dirty="0">
                <a:solidFill>
                  <a:schemeClr val="bg1"/>
                </a:solidFill>
              </a:rPr>
              <a:t>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raz 3" descr="pase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9144000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0" y="6488668"/>
            <a:ext cx="1475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COVID - 19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" y="357188"/>
            <a:ext cx="21526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ytuł 5"/>
          <p:cNvSpPr txBox="1">
            <a:spLocks/>
          </p:cNvSpPr>
          <p:nvPr/>
        </p:nvSpPr>
        <p:spPr bwMode="auto">
          <a:xfrm>
            <a:off x="827584" y="1268760"/>
            <a:ext cx="7056784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9" name="Tytuł 5"/>
          <p:cNvSpPr txBox="1">
            <a:spLocks/>
          </p:cNvSpPr>
          <p:nvPr/>
        </p:nvSpPr>
        <p:spPr bwMode="auto">
          <a:xfrm>
            <a:off x="683568" y="1340768"/>
            <a:ext cx="712879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rgbClr val="002060"/>
                </a:solidFill>
              </a:rPr>
              <a:t>Bieżące działania koordynowane przez jednostki UM Szczecin 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83568" y="2060848"/>
            <a:ext cx="7344816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lvl="0" indent="-177800" algn="just" eaLnBrk="1" hangingPunct="1">
              <a:spcBef>
                <a:spcPts val="600"/>
              </a:spcBef>
            </a:pPr>
            <a:r>
              <a:rPr lang="pl-PL" b="1" dirty="0"/>
              <a:t>Funkcjonowanie UM i współpraca z miastami </a:t>
            </a:r>
          </a:p>
          <a:p>
            <a:pPr marL="444500" lvl="0" indent="-177800" algn="just" eaLnBrk="1" hangingPunct="1">
              <a:spcBef>
                <a:spcPts val="600"/>
              </a:spcBef>
            </a:pPr>
            <a:endParaRPr lang="pl-PL" sz="1600" b="1" dirty="0"/>
          </a:p>
          <a:p>
            <a:pPr marL="44450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b="1" dirty="0"/>
              <a:t>Informacja dla mieszkańców </a:t>
            </a:r>
            <a:r>
              <a:rPr lang="pl-PL" sz="1600" dirty="0"/>
              <a:t>- u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tworzenie zakładki „</a:t>
            </a:r>
            <a:r>
              <a:rPr lang="pl-PL" sz="1600" dirty="0" err="1">
                <a:ea typeface="Times New Roman" pitchFamily="18" charset="0"/>
                <a:cs typeface="Times New Roman" pitchFamily="18" charset="0"/>
              </a:rPr>
              <a:t>koronawirus</a:t>
            </a:r>
            <a:r>
              <a:rPr lang="pl-PL" sz="1600" dirty="0">
                <a:ea typeface="Times New Roman" pitchFamily="18" charset="0"/>
                <a:cs typeface="Times New Roman" pitchFamily="18" charset="0"/>
              </a:rPr>
              <a:t>”                    w serwisie „Wiadomości Szczecin”, gdzie zamieszczane są aktualne informacje związane z sytuacją epidemiologiczną </a:t>
            </a:r>
            <a:r>
              <a:rPr lang="pl-PL" sz="1600" dirty="0"/>
              <a:t>w Szczecinie. Codzienne są publikowane raporty o stanie miasta, a raz w tygodniu,             za pomocą </a:t>
            </a:r>
            <a:r>
              <a:rPr lang="pl-PL" sz="1600" dirty="0" err="1"/>
              <a:t>wideoczatu</a:t>
            </a:r>
            <a:r>
              <a:rPr lang="pl-PL" sz="1600" dirty="0"/>
              <a:t>, mieszkańcy mogą zadawać pytania bezpośrednio Prezydentowi Miasta Szczecin.</a:t>
            </a:r>
          </a:p>
          <a:p>
            <a:pPr marL="44450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pl-PL" sz="1600" dirty="0"/>
              <a:t> </a:t>
            </a:r>
            <a:r>
              <a:rPr lang="pl-PL" sz="1600" b="1" dirty="0"/>
              <a:t>Apel do Premiera RP </a:t>
            </a:r>
            <a:r>
              <a:rPr lang="pl-PL" sz="1600" dirty="0"/>
              <a:t>-</a:t>
            </a:r>
            <a:r>
              <a:rPr lang="pl-PL" sz="1600" b="1" dirty="0"/>
              <a:t> </a:t>
            </a:r>
            <a:r>
              <a:rPr lang="pl-PL" sz="1600" dirty="0"/>
              <a:t>podpisany przez prezydentów UMP, wzywający rząd do podjęcia działań, które pozwolą zapobiec kryzysowi gospodarczemu i finansowemu, jaki grozi jednostkom samorządu terytorialnego.</a:t>
            </a:r>
          </a:p>
          <a:p>
            <a:pPr marL="444500" lvl="0" indent="-177800" algn="just" eaLnBrk="1" hangingPunct="1">
              <a:spcBef>
                <a:spcPts val="600"/>
              </a:spcBef>
              <a:buFont typeface="Arial" pitchFamily="34" charset="0"/>
              <a:buChar char="•"/>
            </a:pPr>
            <a:endParaRPr lang="pl-PL" sz="1600" dirty="0"/>
          </a:p>
          <a:p>
            <a:pPr marL="444500" lvl="0" indent="-177800" algn="just" eaLnBrk="1" hangingPunct="1">
              <a:spcBef>
                <a:spcPts val="600"/>
              </a:spcBef>
            </a:pPr>
            <a:endParaRPr lang="pl-PL" sz="1600" dirty="0"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1619672" y="6488668"/>
            <a:ext cx="564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Informacja Prezydenta Miasta na dzień 09.04.2020 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10697</TotalTime>
  <Words>1200</Words>
  <Application>Microsoft Office PowerPoint</Application>
  <PresentationFormat>Pokaz na ekranie (4:3)</PresentationFormat>
  <Paragraphs>136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Projekt domyślny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</vt:vector>
  </TitlesOfParts>
  <Company>Urzad Miasta Szczecin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pwachow</dc:creator>
  <cp:lastModifiedBy>pwachow</cp:lastModifiedBy>
  <cp:revision>1103</cp:revision>
  <dcterms:created xsi:type="dcterms:W3CDTF">2008-10-02T17:17:59Z</dcterms:created>
  <dcterms:modified xsi:type="dcterms:W3CDTF">2020-04-09T07:03:09Z</dcterms:modified>
</cp:coreProperties>
</file>