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22"/>
  </p:notesMasterIdLst>
  <p:sldIdLst>
    <p:sldId id="256" r:id="rId5"/>
    <p:sldId id="288" r:id="rId6"/>
    <p:sldId id="286" r:id="rId7"/>
    <p:sldId id="296" r:id="rId8"/>
    <p:sldId id="299" r:id="rId9"/>
    <p:sldId id="298" r:id="rId10"/>
    <p:sldId id="297" r:id="rId11"/>
    <p:sldId id="300" r:id="rId12"/>
    <p:sldId id="301" r:id="rId13"/>
    <p:sldId id="333" r:id="rId14"/>
    <p:sldId id="335" r:id="rId15"/>
    <p:sldId id="336" r:id="rId16"/>
    <p:sldId id="337" r:id="rId17"/>
    <p:sldId id="338" r:id="rId18"/>
    <p:sldId id="339" r:id="rId19"/>
    <p:sldId id="340" r:id="rId20"/>
    <p:sldId id="334" r:id="rId21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kcja domyślna" id="{9F93CCB2-4C2E-442B-8D88-0EC02FD1469C}">
          <p14:sldIdLst>
            <p14:sldId id="256"/>
            <p14:sldId id="288"/>
            <p14:sldId id="286"/>
            <p14:sldId id="296"/>
            <p14:sldId id="299"/>
            <p14:sldId id="298"/>
            <p14:sldId id="297"/>
            <p14:sldId id="300"/>
            <p14:sldId id="301"/>
            <p14:sldId id="333"/>
            <p14:sldId id="335"/>
            <p14:sldId id="336"/>
            <p14:sldId id="337"/>
            <p14:sldId id="338"/>
            <p14:sldId id="339"/>
            <p14:sldId id="340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Ratu" initials="AR" lastIdx="2" clrIdx="0"/>
  <p:cmAuthor id="2" name="Artur Ratuszynski" initials="AR" lastIdx="6" clrIdx="1"/>
  <p:cmAuthor id="3" name="Patrycja Rogalska" initials="P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DAFAD"/>
    <a:srgbClr val="FB807D"/>
    <a:srgbClr val="F83D38"/>
    <a:srgbClr val="E8E8E8"/>
    <a:srgbClr val="D1625F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95972" autoAdjust="0"/>
  </p:normalViewPr>
  <p:slideViewPr>
    <p:cSldViewPr snapToGrid="0">
      <p:cViewPr varScale="1">
        <p:scale>
          <a:sx n="161" d="100"/>
          <a:sy n="161" d="100"/>
        </p:scale>
        <p:origin x="138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11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787a87885_1_7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4787a87885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245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02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4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84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869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38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433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363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787a87885_1_7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4787a87885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24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787a87885_1_1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g4787a87885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05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787a87885_1_1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g4787a87885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28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9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9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9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9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9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87a87885_1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4787a8788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9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2941019" y="1102659"/>
            <a:ext cx="5967656" cy="240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algn="l">
              <a:buClr>
                <a:srgbClr val="7F7F7F"/>
              </a:buClr>
              <a:buSzPts val="2700"/>
            </a:pPr>
            <a:r>
              <a:rPr lang="pl-PL" sz="16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</a:t>
            </a:r>
            <a:br>
              <a:rPr lang="pl-PL" sz="16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pl-PL" sz="16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br>
              <a:rPr lang="pl-PL" sz="16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</a:br>
            <a:br>
              <a:rPr lang="pl-PL" sz="16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Wydział Gospodarki Komunalnej GMS</a:t>
            </a:r>
            <a:b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Nieruchomości i Opłaty Lokalne Sp. z o.o. (Operator SPP)</a:t>
            </a:r>
            <a:b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</a:br>
            <a:b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</a:br>
            <a:br>
              <a:rPr lang="pl-PL" sz="16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</a:br>
            <a:endParaRPr sz="1600" b="1" dirty="0">
              <a:solidFill>
                <a:srgbClr val="7F7F7F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4013" y="1361679"/>
            <a:ext cx="1201341" cy="126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1250" y="4229100"/>
            <a:ext cx="1301750" cy="81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65853" y="500061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609600" y="961727"/>
            <a:ext cx="3995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Cenniki SPP w Szczecinie i innych miastach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87834"/>
              </p:ext>
            </p:extLst>
          </p:nvPr>
        </p:nvGraphicFramePr>
        <p:xfrm>
          <a:off x="665853" y="1269504"/>
          <a:ext cx="7589687" cy="312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326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Opłata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Szczecin</a:t>
                      </a:r>
                    </a:p>
                    <a:p>
                      <a:pPr algn="ctr"/>
                      <a:r>
                        <a:rPr lang="pl-PL" sz="1200" dirty="0"/>
                        <a:t>(teraz)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Gdańsk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Poznań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Łódź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Szczecin</a:t>
                      </a:r>
                    </a:p>
                    <a:p>
                      <a:pPr algn="ctr"/>
                      <a:r>
                        <a:rPr lang="pl-PL" sz="1200" dirty="0"/>
                        <a:t>(po zmianach)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29">
                <a:tc>
                  <a:txBody>
                    <a:bodyPr/>
                    <a:lstStyle/>
                    <a:p>
                      <a:r>
                        <a:rPr lang="pl-PL" sz="1200" dirty="0"/>
                        <a:t>Abonament 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30-dniowy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A 140</a:t>
                      </a:r>
                    </a:p>
                    <a:p>
                      <a:r>
                        <a:rPr lang="pl-PL" sz="1200" dirty="0"/>
                        <a:t>B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1-25 dni </a:t>
                      </a:r>
                    </a:p>
                    <a:p>
                      <a:r>
                        <a:rPr lang="pl-PL" sz="1200" dirty="0"/>
                        <a:t>30 zł za 1 dzień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Brak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A 300,</a:t>
                      </a:r>
                      <a:r>
                        <a:rPr lang="pl-PL" sz="1200" baseline="0" dirty="0"/>
                        <a:t> B </a:t>
                      </a:r>
                      <a:r>
                        <a:rPr lang="pl-PL" sz="1200" dirty="0"/>
                        <a:t>200</a:t>
                      </a:r>
                    </a:p>
                    <a:p>
                      <a:r>
                        <a:rPr lang="pl-PL" sz="1200" dirty="0"/>
                        <a:t>A 30/dzień</a:t>
                      </a:r>
                    </a:p>
                    <a:p>
                      <a:r>
                        <a:rPr lang="pl-PL" sz="1200" dirty="0"/>
                        <a:t>B 20</a:t>
                      </a:r>
                      <a:r>
                        <a:rPr lang="pl-PL" sz="1200" baseline="0" dirty="0"/>
                        <a:t>/dzień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29">
                <a:tc>
                  <a:txBody>
                    <a:bodyPr/>
                    <a:lstStyle/>
                    <a:p>
                      <a:r>
                        <a:rPr lang="pl-PL" sz="1200" dirty="0"/>
                        <a:t>Abonament</a:t>
                      </a:r>
                      <a:r>
                        <a:rPr lang="pl-PL" sz="1200" baseline="0" dirty="0"/>
                        <a:t> </a:t>
                      </a:r>
                      <a:br>
                        <a:rPr lang="pl-PL" sz="1200" baseline="0" dirty="0"/>
                      </a:br>
                      <a:r>
                        <a:rPr lang="pl-PL" sz="1200" baseline="0" dirty="0"/>
                        <a:t>12- miesięczny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A 1500</a:t>
                      </a:r>
                    </a:p>
                    <a:p>
                      <a:r>
                        <a:rPr lang="pl-PL" sz="1200" dirty="0"/>
                        <a:t>B  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200" dirty="0"/>
                        <a:t>Brak takiej opłaty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200" dirty="0"/>
                        <a:t>Brak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200" dirty="0"/>
                        <a:t>A 2500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200" dirty="0"/>
                        <a:t>B</a:t>
                      </a:r>
                      <a:r>
                        <a:rPr lang="pl-PL" sz="1200" baseline="0" dirty="0"/>
                        <a:t> 1500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200" dirty="0"/>
                        <a:t>Brak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29">
                <a:tc>
                  <a:txBody>
                    <a:bodyPr/>
                    <a:lstStyle/>
                    <a:p>
                      <a:r>
                        <a:rPr lang="pl-PL" sz="1200" dirty="0"/>
                        <a:t>Opłata jednorazowa – pierwsza godzina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A  2,80</a:t>
                      </a:r>
                    </a:p>
                    <a:p>
                      <a:r>
                        <a:rPr lang="pl-PL" sz="1200" dirty="0"/>
                        <a:t>B  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3,30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A 3,00</a:t>
                      </a:r>
                    </a:p>
                    <a:p>
                      <a:r>
                        <a:rPr lang="pl-PL" sz="1200" dirty="0"/>
                        <a:t>B 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A 3,60</a:t>
                      </a:r>
                    </a:p>
                    <a:p>
                      <a:r>
                        <a:rPr lang="pl-PL" sz="1200" dirty="0"/>
                        <a:t>B 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429">
                <a:tc>
                  <a:txBody>
                    <a:bodyPr/>
                    <a:lstStyle/>
                    <a:p>
                      <a:r>
                        <a:rPr lang="pl-PL" sz="1200" dirty="0"/>
                        <a:t>Opłata dodatkowa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30/50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130/200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150/200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100/200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100/200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38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609600" y="1214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r>
              <a:rPr lang="pl-PL" sz="1600" b="1" dirty="0">
                <a:solidFill>
                  <a:schemeClr val="tx1"/>
                </a:solidFill>
              </a:rPr>
              <a:t>Konsultacje społeczne w sprawie zmian systemu parkowania</a:t>
            </a:r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26177" y="2346119"/>
            <a:ext cx="504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tx1"/>
                </a:solidFill>
              </a:rPr>
              <a:t>Konsultacje odbyły się w okresie od 13 lipca do 14 sierpnia 2020 roku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tx1"/>
                </a:solidFill>
              </a:rPr>
              <a:t>Raport na stronie konsultuj.szczecin.pl/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Do Urzędu Miasta wpłynęło 208 formularzy, z czego 35 w formie papierowej, reszta drogą mailową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>
                <a:effectLst/>
                <a:latin typeface="+mn-lt"/>
                <a:ea typeface="Calibri" panose="020F0502020204030204" pitchFamily="34" charset="0"/>
              </a:rPr>
              <a:t>22 lipca odbyła się internetowe spotkanie konsultacyjne </a:t>
            </a:r>
            <a:endParaRPr lang="pl-PL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1D94C29-583E-43B6-912F-34217DF85B75}"/>
              </a:ext>
            </a:extLst>
          </p:cNvPr>
          <p:cNvSpPr/>
          <p:nvPr/>
        </p:nvSpPr>
        <p:spPr>
          <a:xfrm>
            <a:off x="665854" y="622387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1FFCFE6-6BA6-4E33-9709-A7C5C91F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96" y="2016454"/>
            <a:ext cx="1182894" cy="14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2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609600" y="1214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r>
              <a:rPr lang="pl-PL" sz="1600" b="1" dirty="0">
                <a:solidFill>
                  <a:schemeClr val="tx1"/>
                </a:solidFill>
              </a:rPr>
              <a:t>Konsultacje społeczne w sprawie zmian systemu parkowania</a:t>
            </a:r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47700" y="655753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828414" y="2472618"/>
            <a:ext cx="8315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8EFFC41-AAE0-4D0F-B8A2-BA1D646C8583}"/>
              </a:ext>
            </a:extLst>
          </p:cNvPr>
          <p:cNvSpPr txBox="1"/>
          <p:nvPr/>
        </p:nvSpPr>
        <p:spPr>
          <a:xfrm>
            <a:off x="828414" y="2353524"/>
            <a:ext cx="580109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i="1" dirty="0">
                <a:effectLst/>
                <a:latin typeface="+mn-lt"/>
                <a:ea typeface="Times New Roman" panose="02020603050405020304" pitchFamily="18" charset="0"/>
              </a:rPr>
              <a:t>Dwie trzecie badanych popiera pomysł ograniczenia dostępności do abonamentów poprzez uprzywilejowanie cenowe osób płacących podatki w Szczecinie.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i="1" dirty="0">
                <a:effectLst/>
                <a:latin typeface="+mn-lt"/>
                <a:ea typeface="Times New Roman" panose="02020603050405020304" pitchFamily="18" charset="0"/>
              </a:rPr>
              <a:t>57 proc. ankietowanych popiera budowę kolejnych płatnych parkingów niestrzeżonych na terenie Miasta, które pełnią rolę uzupełniającą w stosunku do SPP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l-PL" sz="14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A8C3A71-95AB-4B55-95A4-C0450494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97" y="2044764"/>
            <a:ext cx="1182894" cy="14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6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732292" y="2356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r>
              <a:rPr lang="pl-PL" sz="1600" b="1" dirty="0">
                <a:solidFill>
                  <a:schemeClr val="tx1"/>
                </a:solidFill>
              </a:rPr>
              <a:t>Konsultacje społeczne w sprawie zmian systemu parkowania</a:t>
            </a:r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90728" y="673469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828414" y="2472618"/>
            <a:ext cx="8315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8EFFC41-AAE0-4D0F-B8A2-BA1D646C8583}"/>
              </a:ext>
            </a:extLst>
          </p:cNvPr>
          <p:cNvSpPr txBox="1"/>
          <p:nvPr/>
        </p:nvSpPr>
        <p:spPr>
          <a:xfrm>
            <a:off x="955962" y="2145706"/>
            <a:ext cx="58010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i="1" dirty="0">
                <a:effectLst/>
                <a:latin typeface="+mn-lt"/>
                <a:ea typeface="Times New Roman" panose="02020603050405020304" pitchFamily="18" charset="0"/>
              </a:rPr>
              <a:t>Najmniejsze poparcie zyskał projekt powiększenia SPP oraz zmian rodzajów i wysokości opłat. Zwłaszcza podwyżka cen i ograniczenia dotyczące dostępności abonamentów – co zrozumiałe – budzą najwięcej zastrzeżeń. Za zmianą opłat i granic strefy opowiedziało się 34 proc. badanych.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2C04CF5-FB7F-483B-882B-C72DDFCB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97" y="2044764"/>
            <a:ext cx="1182894" cy="14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9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440042" y="55194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r>
              <a:rPr lang="pl-PL" sz="1600" b="1" dirty="0">
                <a:solidFill>
                  <a:schemeClr val="tx1"/>
                </a:solidFill>
              </a:rPr>
              <a:t>Co wynika bezpośrednio z konsultacji</a:t>
            </a:r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93669" y="738259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828414" y="2472618"/>
            <a:ext cx="8315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73A1EE0-181C-490B-9D1C-D8A38C1CF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58" y="210012"/>
            <a:ext cx="4267161" cy="472347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5DA64E0-B6F0-4E32-A98B-E15C248101F8}"/>
              </a:ext>
            </a:extLst>
          </p:cNvPr>
          <p:cNvSpPr txBox="1"/>
          <p:nvPr/>
        </p:nvSpPr>
        <p:spPr>
          <a:xfrm>
            <a:off x="551062" y="3298610"/>
            <a:ext cx="587234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i="1" dirty="0">
                <a:effectLst/>
                <a:latin typeface="+mn-lt"/>
                <a:ea typeface="Times New Roman" panose="02020603050405020304" pitchFamily="18" charset="0"/>
              </a:rPr>
              <a:t>Piętnaście minut za darmo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i="1" dirty="0">
                <a:latin typeface="+mn-lt"/>
                <a:ea typeface="Times New Roman" panose="02020603050405020304" pitchFamily="18" charset="0"/>
              </a:rPr>
              <a:t>Obniżenie cen biletów okresowych komunikacji miejskiej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i="1" dirty="0">
                <a:effectLst/>
                <a:latin typeface="+mn-lt"/>
                <a:ea typeface="Times New Roman" panose="02020603050405020304" pitchFamily="18" charset="0"/>
              </a:rPr>
              <a:t>Linia autobusowa nr 90</a:t>
            </a:r>
          </a:p>
          <a:p>
            <a:pPr algn="just"/>
            <a:endParaRPr lang="pl-PL" i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endParaRPr lang="pl-PL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6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690728" y="84812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r>
              <a:rPr lang="pl-PL" sz="1600" b="1" dirty="0">
                <a:solidFill>
                  <a:schemeClr val="tx1"/>
                </a:solidFill>
              </a:rPr>
              <a:t>Harmonogram dalszych działań</a:t>
            </a:r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8414" y="2472618"/>
            <a:ext cx="8315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8EFFC41-AAE0-4D0F-B8A2-BA1D646C8583}"/>
              </a:ext>
            </a:extLst>
          </p:cNvPr>
          <p:cNvSpPr txBox="1"/>
          <p:nvPr/>
        </p:nvSpPr>
        <p:spPr>
          <a:xfrm>
            <a:off x="2250636" y="2950233"/>
            <a:ext cx="5801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i="1" dirty="0">
                <a:latin typeface="+mn-lt"/>
                <a:ea typeface="Times New Roman" panose="02020603050405020304" pitchFamily="18" charset="0"/>
              </a:rPr>
              <a:t>Sesja 22 września 2020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i="1" dirty="0">
                <a:effectLst/>
                <a:latin typeface="+mn-lt"/>
                <a:ea typeface="Times New Roman" panose="02020603050405020304" pitchFamily="18" charset="0"/>
              </a:rPr>
              <a:t>Zmiany w SPP planowane od 31 marca 20</a:t>
            </a:r>
            <a:r>
              <a:rPr lang="pl-PL" i="1" dirty="0">
                <a:latin typeface="+mn-lt"/>
                <a:ea typeface="Times New Roman" panose="02020603050405020304" pitchFamily="18" charset="0"/>
              </a:rPr>
              <a:t>21</a:t>
            </a:r>
            <a:endParaRPr lang="pl-PL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AA3975-38AA-4D17-9999-5FAB9432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60" y="309506"/>
            <a:ext cx="2562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E56082D-B9A9-494E-9622-444716956F81}"/>
              </a:ext>
            </a:extLst>
          </p:cNvPr>
          <p:cNvSpPr/>
          <p:nvPr/>
        </p:nvSpPr>
        <p:spPr>
          <a:xfrm>
            <a:off x="690728" y="673469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1487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628650" y="2356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endParaRPr lang="pl-PL" sz="16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r>
              <a:rPr lang="pl-PL" sz="1600" b="1" dirty="0" err="1">
                <a:solidFill>
                  <a:schemeClr val="tx1"/>
                </a:solidFill>
              </a:rPr>
              <a:t>Wideoczaty</a:t>
            </a:r>
            <a:r>
              <a:rPr lang="pl-PL" sz="1600" b="1" dirty="0">
                <a:solidFill>
                  <a:schemeClr val="tx1"/>
                </a:solidFill>
              </a:rPr>
              <a:t> z mieszkańcami 15-17 września 2020, g. 17</a:t>
            </a:r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8414" y="2472618"/>
            <a:ext cx="8315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8EFFC41-AAE0-4D0F-B8A2-BA1D646C8583}"/>
              </a:ext>
            </a:extLst>
          </p:cNvPr>
          <p:cNvSpPr txBox="1"/>
          <p:nvPr/>
        </p:nvSpPr>
        <p:spPr>
          <a:xfrm>
            <a:off x="1526242" y="1902603"/>
            <a:ext cx="58010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Wtorek –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Strefa 2.0.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Strefa Płatnego Parkowania – nowe zasady działania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Środa – 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Mobilność 2.0.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Trzy strefy komunikacyjne miasta, SKM, Linia 90, tańsze bilety okresowe, nowy rower miejski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Czwartek – 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Parkowanie 2.0.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Parkingi (PPN),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parkingowce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parkomaty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lokalizacje, założenia cennikowe.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94DBA93-7D05-4463-866A-35A3322920DE}"/>
              </a:ext>
            </a:extLst>
          </p:cNvPr>
          <p:cNvSpPr/>
          <p:nvPr/>
        </p:nvSpPr>
        <p:spPr>
          <a:xfrm>
            <a:off x="690728" y="673469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EF9FBB8-8DAD-4BAB-AF71-FF13BC46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74" y="431342"/>
            <a:ext cx="1182894" cy="14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4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2989742" y="1859056"/>
            <a:ext cx="4219540" cy="71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algn="l">
              <a:buClr>
                <a:srgbClr val="7F7F7F"/>
              </a:buClr>
              <a:buSzPts val="2700"/>
            </a:pPr>
            <a:r>
              <a:rPr lang="pl-PL" sz="16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Dziękujemy za uwagę </a:t>
            </a:r>
            <a:br>
              <a:rPr lang="pl-PL" sz="16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</a:br>
            <a:endParaRPr sz="1600" b="1" dirty="0">
              <a:solidFill>
                <a:srgbClr val="7F7F7F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2767" y="1539809"/>
            <a:ext cx="1201341" cy="126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1250" y="4229100"/>
            <a:ext cx="1301750" cy="81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/>
        </p:nvSpPr>
        <p:spPr>
          <a:xfrm>
            <a:off x="7010648" y="304743"/>
            <a:ext cx="7886700" cy="83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79798" y="529691"/>
            <a:ext cx="7661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585C40C-E41B-4AAA-8E1E-828FBDE43040}"/>
              </a:ext>
            </a:extLst>
          </p:cNvPr>
          <p:cNvSpPr txBox="1"/>
          <p:nvPr/>
        </p:nvSpPr>
        <p:spPr>
          <a:xfrm>
            <a:off x="1294409" y="2761013"/>
            <a:ext cx="80252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 wzrost rotacji pojazdów w centrum Miasta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 zwiększenie dostępności miejsc parkingowych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 dostosowanie obszaru strefy do potrzeb mieszkańców, instytucji, przedsiębiorców…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 zrównoważona mobilność miejska (piesza, rowerowa, komunikacja miejska, SKM) </a:t>
            </a:r>
            <a:br>
              <a:rPr lang="pl-PL" dirty="0"/>
            </a:br>
            <a:r>
              <a:rPr lang="pl-PL" dirty="0"/>
              <a:t> SPP jako narzędzie do realizacji Strefy Strategicznej Interwencji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100485-170E-4A56-ACB6-AFB86AAD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60" y="309506"/>
            <a:ext cx="2562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68608CE-C99F-47E4-BC33-C6D92EB53CCC}"/>
              </a:ext>
            </a:extLst>
          </p:cNvPr>
          <p:cNvSpPr txBox="1"/>
          <p:nvPr/>
        </p:nvSpPr>
        <p:spPr>
          <a:xfrm>
            <a:off x="1750077" y="1568408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CEL ZMIAN</a:t>
            </a:r>
          </a:p>
        </p:txBody>
      </p:sp>
    </p:spTree>
    <p:extLst>
      <p:ext uri="{BB962C8B-B14F-4D97-AF65-F5344CB8AC3E}">
        <p14:creationId xmlns:p14="http://schemas.microsoft.com/office/powerpoint/2010/main" val="195279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801124" y="2213511"/>
            <a:ext cx="8280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dk1"/>
              </a:buClr>
              <a:buSzPts val="1400"/>
            </a:pPr>
            <a:r>
              <a:rPr lang="pl-PL" dirty="0">
                <a:solidFill>
                  <a:schemeClr val="dk1"/>
                </a:solidFill>
                <a:latin typeface="+mn-lt"/>
              </a:rPr>
              <a:t>	</a:t>
            </a:r>
          </a:p>
          <a:p>
            <a:pPr marL="342900" indent="-342900">
              <a:buClr>
                <a:schemeClr val="dk1"/>
              </a:buClr>
              <a:buSzPts val="1400"/>
            </a:pPr>
            <a:endParaRPr lang="pl-PL" dirty="0">
              <a:solidFill>
                <a:schemeClr val="dk1"/>
              </a:solidFill>
              <a:latin typeface="+mn-lt"/>
            </a:endParaRPr>
          </a:p>
          <a:p>
            <a:pPr marL="342900" indent="-342900">
              <a:buClr>
                <a:schemeClr val="dk1"/>
              </a:buClr>
              <a:buSzPts val="1400"/>
            </a:pPr>
            <a:r>
              <a:rPr lang="pl-PL" dirty="0">
                <a:solidFill>
                  <a:schemeClr val="dk1"/>
                </a:solidFill>
                <a:latin typeface="+mn-lt"/>
              </a:rPr>
              <a:t>	</a:t>
            </a:r>
          </a:p>
          <a:p>
            <a:pPr marL="342900" indent="-34290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dk1"/>
                </a:solidFill>
                <a:latin typeface="+mn-lt"/>
              </a:rPr>
              <a:t>wzrost liczby pojazdów (2012 r. – 238 tys. : 2020 r. – ponad 300 tys.)</a:t>
            </a:r>
          </a:p>
          <a:p>
            <a:pPr marL="342900" indent="-34290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dk1"/>
                </a:solidFill>
                <a:latin typeface="+mn-lt"/>
              </a:rPr>
              <a:t>badania napełnienia strefy (Listopad 2018r.)</a:t>
            </a:r>
          </a:p>
          <a:p>
            <a:pPr marL="342900" indent="-34290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dk1"/>
                </a:solidFill>
                <a:latin typeface="+mn-lt"/>
              </a:rPr>
              <a:t>badanie preferencji klientów SPP (od sierpnia 2019r.)</a:t>
            </a:r>
          </a:p>
          <a:p>
            <a:pPr marL="342900" indent="-34290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dk1"/>
                </a:solidFill>
                <a:latin typeface="+mn-lt"/>
              </a:rPr>
              <a:t>zwiększenie udziału komunikacji miejskiej i alternatywnej</a:t>
            </a:r>
          </a:p>
          <a:p>
            <a:pPr marL="342900" indent="-34290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dk1"/>
                </a:solidFill>
                <a:latin typeface="+mn-lt"/>
              </a:rPr>
              <a:t>potrzeby mieszkańców, przedsiębiorców, użytkowników, RO</a:t>
            </a:r>
          </a:p>
          <a:p>
            <a:pPr marL="342900" indent="-34290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dk1"/>
                </a:solidFill>
                <a:latin typeface="+mn-lt"/>
              </a:rPr>
              <a:t>za duża liczba abonamentów</a:t>
            </a:r>
          </a:p>
          <a:p>
            <a:pPr marL="342900" indent="-342900">
              <a:buClr>
                <a:schemeClr val="dk1"/>
              </a:buClr>
              <a:buSzPts val="1400"/>
            </a:pPr>
            <a:r>
              <a:rPr lang="pl-PL" dirty="0">
                <a:solidFill>
                  <a:schemeClr val="dk1"/>
                </a:solidFill>
                <a:latin typeface="+mn-lt"/>
              </a:rPr>
              <a:t>			</a:t>
            </a:r>
          </a:p>
        </p:txBody>
      </p:sp>
      <p:sp>
        <p:nvSpPr>
          <p:cNvPr id="4" name="Prostokąt 3"/>
          <p:cNvSpPr/>
          <p:nvPr/>
        </p:nvSpPr>
        <p:spPr>
          <a:xfrm>
            <a:off x="665457" y="666155"/>
            <a:ext cx="8054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68102D0-C938-4157-969B-37DD9CC98AA4}"/>
              </a:ext>
            </a:extLst>
          </p:cNvPr>
          <p:cNvSpPr txBox="1"/>
          <p:nvPr/>
        </p:nvSpPr>
        <p:spPr>
          <a:xfrm>
            <a:off x="1542259" y="1905734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UZASADNIENIE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2EDA1-89AF-4A4B-BD48-6EAED6634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60" y="309506"/>
            <a:ext cx="2562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0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609600" y="121443"/>
            <a:ext cx="7886700" cy="144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</a:endParaRPr>
          </a:p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</a:endParaRPr>
          </a:p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</a:endParaRPr>
          </a:p>
          <a:p>
            <a:pPr lvl="0">
              <a:lnSpc>
                <a:spcPct val="90000"/>
              </a:lnSpc>
            </a:pPr>
            <a:r>
              <a:rPr lang="pl-PL" sz="1500" b="1" dirty="0">
                <a:solidFill>
                  <a:srgbClr val="7F7F7F"/>
                </a:solidFill>
              </a:rPr>
              <a:t>Liczba sprzedanych abonamentów: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63779" y="535400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2430218" y="1877897"/>
            <a:ext cx="3971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Struktura ilości sprzedanych abonamentów: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38657"/>
              </p:ext>
            </p:extLst>
          </p:nvPr>
        </p:nvGraphicFramePr>
        <p:xfrm>
          <a:off x="397793" y="1509680"/>
          <a:ext cx="8201458" cy="192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7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10870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Abonament  </a:t>
                      </a:r>
                      <a:br>
                        <a:rPr lang="pl-PL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30-dniowy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Abonament  </a:t>
                      </a:r>
                      <a:br>
                        <a:rPr lang="pl-PL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30-dniowy B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Abonament  </a:t>
                      </a:r>
                      <a:br>
                        <a:rPr lang="pl-PL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12-miesięczny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Abonament  </a:t>
                      </a:r>
                      <a:br>
                        <a:rPr lang="pl-PL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12-miesięczny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Abonament  </a:t>
                      </a:r>
                      <a:br>
                        <a:rPr lang="pl-PL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12-miesięczny Hybryda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Abonament  </a:t>
                      </a:r>
                      <a:br>
                        <a:rPr lang="pl-PL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12-miesięczny os.</a:t>
                      </a:r>
                      <a:r>
                        <a:rPr lang="pl-PL" sz="1000" baseline="0" dirty="0">
                          <a:solidFill>
                            <a:schemeClr val="tx1"/>
                          </a:solidFill>
                        </a:rPr>
                        <a:t> niepełnosprawna lub opiekun</a:t>
                      </a:r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Abonament  </a:t>
                      </a:r>
                      <a:br>
                        <a:rPr lang="pl-PL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6-miesięczny na</a:t>
                      </a:r>
                      <a:r>
                        <a:rPr lang="pl-PL" sz="1000" baseline="0" dirty="0">
                          <a:solidFill>
                            <a:schemeClr val="tx1"/>
                          </a:solidFill>
                        </a:rPr>
                        <a:t> mieszkańca SPP</a:t>
                      </a:r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Abonament  </a:t>
                      </a:r>
                      <a:br>
                        <a:rPr lang="pl-PL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dirty="0">
                          <a:solidFill>
                            <a:schemeClr val="tx1"/>
                          </a:solidFill>
                        </a:rPr>
                        <a:t>12-miesięczny na</a:t>
                      </a:r>
                      <a:r>
                        <a:rPr lang="pl-PL" sz="1000" baseline="0" dirty="0">
                          <a:solidFill>
                            <a:schemeClr val="tx1"/>
                          </a:solidFill>
                        </a:rPr>
                        <a:t> mieszkańca SPP</a:t>
                      </a:r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32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16 500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17 623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1 087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1 018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1 682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1 575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2 121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132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18 107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16 851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1 066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1 571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1 685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1 447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2 175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438788" y="3572389"/>
            <a:ext cx="7992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Badanie napełnienia strefy płatnego parkowania (IV kw. 2018) – wnioski:	</a:t>
            </a:r>
          </a:p>
          <a:p>
            <a:r>
              <a:rPr lang="pl-PL" dirty="0">
                <a:solidFill>
                  <a:schemeClr val="tx1"/>
                </a:solidFill>
              </a:rPr>
              <a:t>	a) zatłoczenie SPP na poziomie 93,3% (A) oraz 103,6% (B) – optymalne 85%</a:t>
            </a:r>
          </a:p>
          <a:p>
            <a:r>
              <a:rPr lang="pl-PL" dirty="0">
                <a:solidFill>
                  <a:schemeClr val="tx1"/>
                </a:solidFill>
              </a:rPr>
              <a:t>	b) zatłoczenie poza SPP – przeciętne na poziomie 109%</a:t>
            </a:r>
          </a:p>
          <a:p>
            <a:r>
              <a:rPr lang="pl-PL" dirty="0">
                <a:solidFill>
                  <a:schemeClr val="tx1"/>
                </a:solidFill>
              </a:rPr>
              <a:t>	c) struktura opłat nie sprzyja rotacyjności pojazdów (abonamenty roczne)</a:t>
            </a:r>
          </a:p>
        </p:txBody>
      </p:sp>
    </p:spTree>
    <p:extLst>
      <p:ext uri="{BB962C8B-B14F-4D97-AF65-F5344CB8AC3E}">
        <p14:creationId xmlns:p14="http://schemas.microsoft.com/office/powerpoint/2010/main" val="88786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126676" y="608055"/>
            <a:ext cx="447787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</a:endParaRPr>
          </a:p>
          <a:p>
            <a:pPr lvl="0">
              <a:lnSpc>
                <a:spcPct val="90000"/>
              </a:lnSpc>
            </a:pPr>
            <a:r>
              <a:rPr lang="pl-PL" sz="1500" b="1" dirty="0">
                <a:solidFill>
                  <a:srgbClr val="7F7F7F"/>
                </a:solidFill>
              </a:rPr>
              <a:t>STREFA PŁATNEGO PARKOWANIA</a:t>
            </a:r>
          </a:p>
        </p:txBody>
      </p:sp>
      <p:sp>
        <p:nvSpPr>
          <p:cNvPr id="14" name="Łuk 13"/>
          <p:cNvSpPr/>
          <p:nvPr/>
        </p:nvSpPr>
        <p:spPr>
          <a:xfrm>
            <a:off x="8901953" y="0"/>
            <a:ext cx="87406" cy="1075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38166" y="398682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145FAD-7866-495D-B8F5-990D7082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415" y="0"/>
            <a:ext cx="4849585" cy="51435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A97609E-D78F-4462-97AC-AAD21C9D248E}"/>
              </a:ext>
            </a:extLst>
          </p:cNvPr>
          <p:cNvSpPr/>
          <p:nvPr/>
        </p:nvSpPr>
        <p:spPr>
          <a:xfrm>
            <a:off x="352029" y="154714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Liczba miejsc parkingowych: 6 853 oznakowanych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A 4049  B 2804</a:t>
            </a:r>
          </a:p>
          <a:p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Rozszerzenie obszaru SPP: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</a:rPr>
              <a:t>wariant wschodni (kolor purpurowy)  ~1 300 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</a:rPr>
              <a:t>wariant zachodni  (kolor czerwony)   ~2 700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</a:rPr>
              <a:t>wariant południowy (kolor fioletowy)    ~900 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Razem:                                                        ~4 900 </a:t>
            </a:r>
            <a:r>
              <a:rPr lang="pl-PL" dirty="0">
                <a:solidFill>
                  <a:schemeClr val="bg1"/>
                </a:solidFill>
              </a:rPr>
              <a:t>miejsc</a:t>
            </a:r>
          </a:p>
        </p:txBody>
      </p:sp>
    </p:spTree>
    <p:extLst>
      <p:ext uri="{BB962C8B-B14F-4D97-AF65-F5344CB8AC3E}">
        <p14:creationId xmlns:p14="http://schemas.microsoft.com/office/powerpoint/2010/main" val="88786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408938" y="454833"/>
            <a:ext cx="7886700" cy="53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pl-PL" sz="1500" b="1" dirty="0">
              <a:solidFill>
                <a:srgbClr val="7F7F7F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91894" y="569762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501722" y="1675434"/>
            <a:ext cx="7994578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pl-PL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Opłaty jednorazowe (propozycja nowych stawek)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 					Podstrefa A          Podstrefa B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Minimalna opłata za postój                                                        0,90 zł                    0,70 zł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Opłata za pierwsza godzinę postoju                                          3,60 zł                    2,80 zł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Opłata za rozpoczętą drugą godzinę postoju                            4,30 zł                    3,30 zł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Opłata za rozpoczętą trzecią godzinę postoju                           5,10 zł                    3,90 zł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Opłata za każdą kolejną godzinę postoju                                  3,60 zł                    2,80 zł</a:t>
            </a:r>
          </a:p>
          <a:p>
            <a:pPr algn="just">
              <a:lnSpc>
                <a:spcPct val="115000"/>
              </a:lnSpc>
            </a:pPr>
            <a:endParaRPr lang="pl-PL" b="1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</a:pP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FCFF83-752E-4DEC-8491-B3D4A387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60" y="309506"/>
            <a:ext cx="2562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6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3000" y="4228333"/>
            <a:ext cx="1329550" cy="9151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523659" y="436494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523659" y="982683"/>
            <a:ext cx="3204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Opłaty abonamentowe (propozycja)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31946"/>
              </p:ext>
            </p:extLst>
          </p:nvPr>
        </p:nvGraphicFramePr>
        <p:xfrm>
          <a:off x="609600" y="1459507"/>
          <a:ext cx="7886700" cy="2553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20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Rodzaj abonamentu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Kwota w zł.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Podstrefa A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Podstrefa B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Abonament 30–dniowy dla osób/podmiotów płacących podatek w Szczecinie</a:t>
                      </a:r>
                      <a:r>
                        <a:rPr lang="pl-PL" sz="1200" baseline="0" dirty="0">
                          <a:effectLst/>
                        </a:rPr>
                        <a:t> –  ograniczenie 1 pojazd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aseline="0" dirty="0">
                          <a:effectLst/>
                        </a:rPr>
                        <a:t>(osoby fizyczne i osoby prowadzące jednoosobową działalność gospodarczą w Szczecinie)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Abonament na określoną liczbę dni roboczych (od 1 dnia do 23 dni)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 jeden dzień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 jeden dzień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86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14566" y="514268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614566" y="1046713"/>
            <a:ext cx="8293219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Opłaty zryczałtowane: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a) 12-miesięczna dla osoby niepełnosprawnej                       10 zł, 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b) 6-miesięczna dla mieszkańca strefy  (1 pojazd)                 180 zł,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c) 12-miesięczna dla mieszkańca strefy (1 pojazd)                 360 zł,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d) 12 miesięczna wydawana na okres od 1 września </a:t>
            </a:r>
          </a:p>
          <a:p>
            <a:pPr>
              <a:lnSpc>
                <a:spcPct val="115000"/>
              </a:lnSpc>
            </a:pPr>
            <a:r>
              <a:rPr lang="pl-PL" dirty="0"/>
              <a:t>    do 31 sierpnia dla rodziców, opiekunów dzieci </a:t>
            </a:r>
          </a:p>
          <a:p>
            <a:pPr>
              <a:lnSpc>
                <a:spcPct val="115000"/>
              </a:lnSpc>
            </a:pPr>
            <a:r>
              <a:rPr lang="pl-PL" dirty="0"/>
              <a:t>    uczęszczających do placówek szkolnych, wychowawczych, 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    opiekuńczych oraz żłobków                                                  10 zł,</a:t>
            </a:r>
          </a:p>
          <a:p>
            <a:pPr algn="just">
              <a:lnSpc>
                <a:spcPct val="115000"/>
              </a:lnSpc>
            </a:pPr>
            <a:r>
              <a:rPr lang="pl-PL" dirty="0"/>
              <a:t>e) opłata zryczałtowana dla właściciela hybrydy                       50 zł/miesiąc</a:t>
            </a:r>
          </a:p>
          <a:p>
            <a:r>
              <a:rPr lang="pl-PL" sz="1200" i="1" dirty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(definicja hybrydy zgodnie z ustawą o </a:t>
            </a:r>
            <a:r>
              <a:rPr lang="pl-PL" sz="1200" dirty="0" err="1">
                <a:solidFill>
                  <a:schemeClr val="tx1"/>
                </a:solidFill>
              </a:rPr>
              <a:t>elektromobilności</a:t>
            </a:r>
            <a:r>
              <a:rPr lang="pl-PL" sz="1200" dirty="0">
                <a:solidFill>
                  <a:schemeClr val="tx1"/>
                </a:solidFill>
              </a:rPr>
              <a:t> i paliwach alternatywnych</a:t>
            </a:r>
          </a:p>
          <a:p>
            <a:r>
              <a:rPr lang="pl-PL" sz="1200" dirty="0">
                <a:solidFill>
                  <a:schemeClr val="tx1"/>
                </a:solidFill>
              </a:rPr>
              <a:t> - </a:t>
            </a:r>
            <a:r>
              <a:rPr lang="pl-PL" sz="1200" dirty="0"/>
              <a:t>emisja CO</a:t>
            </a:r>
            <a:r>
              <a:rPr lang="pl-PL" sz="1200" baseline="-25000" dirty="0"/>
              <a:t>2 </a:t>
            </a:r>
            <a:r>
              <a:rPr lang="pl-PL" sz="1200" dirty="0"/>
              <a:t>nie przekracza 100g/km według normy NEDC zgodnie z rozporządzeniem WE 715/2007*2016/646 dla warunków miejskich lub normy WLTP zgodnie z rozporządzeniem WE 2017/1151 dla średniej arytmetycznej z wartości niskich i średnich)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Opłaty zryczałtowane dotyczą osób płacących podatek w GMS.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5DE2047-87E0-401A-BCB2-08E7C2F8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60" y="309506"/>
            <a:ext cx="2562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6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65854" y="622387"/>
            <a:ext cx="752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NOWY ŁAD PARKINGOWY </a:t>
            </a:r>
            <a:r>
              <a:rPr lang="pl-PL" sz="1400" b="1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STREFA 2.0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589690" y="2314177"/>
            <a:ext cx="692208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Opłata dodatkowa</a:t>
            </a:r>
          </a:p>
          <a:p>
            <a:r>
              <a:rPr lang="pl-PL" kern="1200" dirty="0"/>
              <a:t>Za nieopłacony postój:</a:t>
            </a:r>
          </a:p>
          <a:p>
            <a:r>
              <a:rPr lang="pl-PL" kern="1200" dirty="0"/>
              <a:t>1)  200 zł;</a:t>
            </a:r>
          </a:p>
          <a:p>
            <a:r>
              <a:rPr lang="pl-PL" kern="1200" dirty="0"/>
              <a:t>2)  100 zł, jeżeli opłata dodatkowa zostanie wniesiona w ciągu 7 dni kalendarzowych </a:t>
            </a:r>
          </a:p>
          <a:p>
            <a:r>
              <a:rPr lang="pl-PL" kern="1200" dirty="0"/>
              <a:t>od dnia wystawienia zawiadomienia o nieopłaconym postoju lub otrzymania za </a:t>
            </a:r>
          </a:p>
          <a:p>
            <a:r>
              <a:rPr lang="pl-PL" kern="1200" dirty="0"/>
              <a:t>pośrednictwem poczty zawiadomienia o nieopłaconym postoju.</a:t>
            </a:r>
          </a:p>
          <a:p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9F46ED-3C4D-43CE-BE07-8238C952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60" y="309506"/>
            <a:ext cx="2562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64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FC1C93416B504492D3E561508E6739" ma:contentTypeVersion="11" ma:contentTypeDescription="Utwórz nowy dokument." ma:contentTypeScope="" ma:versionID="7eceed7e86b32f92651a8e4f7f46fd71">
  <xsd:schema xmlns:xsd="http://www.w3.org/2001/XMLSchema" xmlns:xs="http://www.w3.org/2001/XMLSchema" xmlns:p="http://schemas.microsoft.com/office/2006/metadata/properties" xmlns:ns3="04983006-0e91-4bc3-b77a-76ae6f573263" xmlns:ns4="d37964f2-41ab-4cd0-b0d3-cfa78ed06514" targetNamespace="http://schemas.microsoft.com/office/2006/metadata/properties" ma:root="true" ma:fieldsID="954ec892e270fee4ef6a62262fbfd91c" ns3:_="" ns4:_="">
    <xsd:import namespace="04983006-0e91-4bc3-b77a-76ae6f573263"/>
    <xsd:import namespace="d37964f2-41ab-4cd0-b0d3-cfa78ed065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83006-0e91-4bc3-b77a-76ae6f573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964f2-41ab-4cd0-b0d3-cfa78ed065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2C94B-99F2-4536-B788-78A8E80A8F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F00646-DCB8-47E8-83F4-B75A2BBF312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04983006-0e91-4bc3-b77a-76ae6f57326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37964f2-41ab-4cd0-b0d3-cfa78ed0651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6EBC1D-8C76-461F-A297-898774198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83006-0e91-4bc3-b77a-76ae6f573263"/>
    <ds:schemaRef ds:uri="d37964f2-41ab-4cd0-b0d3-cfa78ed06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1077</Words>
  <Application>Microsoft Office PowerPoint</Application>
  <PresentationFormat>Pokaz na ekranie (16:9)</PresentationFormat>
  <Paragraphs>233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Calibri</vt:lpstr>
      <vt:lpstr>Times New Roman</vt:lpstr>
      <vt:lpstr>Arial</vt:lpstr>
      <vt:lpstr>Symbol</vt:lpstr>
      <vt:lpstr>Wingdings</vt:lpstr>
      <vt:lpstr>Motyw pakietu Office</vt:lpstr>
      <vt:lpstr>NOWY ŁAD PARKINGOWY STREFA 2.0  Wydział Gospodarki Komunalnej GMS Nieruchomości i Opłaty Lokalne Sp. z o.o. (Operator SPP)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Zrównoważona mobilność miasta - kierunki działań  2019 - 2050</dc:title>
  <dc:creator>Łabaziewicz Iwona</dc:creator>
  <cp:lastModifiedBy>Wojciech Jachim</cp:lastModifiedBy>
  <cp:revision>346</cp:revision>
  <dcterms:modified xsi:type="dcterms:W3CDTF">2020-09-15T13:14:33Z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0x010100BFFC1C93416B504492D3E561508E6739</vt:lpwstr>
  </property>
  <property fmtid="{D5CDD505-2E9C-101B-9397-08002B2CF9AE}" pid="3" name="MSIP_Label_af27f1b5-a9b4-4d8b-9c6c-026c26542cc4_Enabled">
    <vt:lpwstr>True</vt:lpwstr>
  </property>
  <property fmtid="{D5CDD505-2E9C-101B-9397-08002B2CF9AE}" pid="4" name="MSIP_Label_af27f1b5-a9b4-4d8b-9c6c-026c26542cc4_SiteId">
    <vt:lpwstr>01313af3-132a-4bcb-a750-a4389d51d77a</vt:lpwstr>
  </property>
  <property fmtid="{D5CDD505-2E9C-101B-9397-08002B2CF9AE}" pid="5" name="MSIP_Label_af27f1b5-a9b4-4d8b-9c6c-026c26542cc4_Owner">
    <vt:lpwstr>jakub.roszkiewicz@sec.com.pl</vt:lpwstr>
  </property>
  <property fmtid="{D5CDD505-2E9C-101B-9397-08002B2CF9AE}" pid="6" name="MSIP_Label_af27f1b5-a9b4-4d8b-9c6c-026c26542cc4_SetDate">
    <vt:lpwstr>2020-01-15T08:46:14.5117045Z</vt:lpwstr>
  </property>
  <property fmtid="{D5CDD505-2E9C-101B-9397-08002B2CF9AE}" pid="7" name="MSIP_Label_af27f1b5-a9b4-4d8b-9c6c-026c26542cc4_Name">
    <vt:lpwstr>Zewnętrzny</vt:lpwstr>
  </property>
  <property fmtid="{D5CDD505-2E9C-101B-9397-08002B2CF9AE}" pid="8" name="MSIP_Label_af27f1b5-a9b4-4d8b-9c6c-026c26542cc4_Application">
    <vt:lpwstr>Microsoft Azure Information Protection</vt:lpwstr>
  </property>
  <property fmtid="{D5CDD505-2E9C-101B-9397-08002B2CF9AE}" pid="9" name="MSIP_Label_af27f1b5-a9b4-4d8b-9c6c-026c26542cc4_ActionId">
    <vt:lpwstr>0999d732-fb21-43d8-a804-ad85438dd741</vt:lpwstr>
  </property>
  <property fmtid="{D5CDD505-2E9C-101B-9397-08002B2CF9AE}" pid="10" name="MSIP_Label_af27f1b5-a9b4-4d8b-9c6c-026c26542cc4_Extended_MSFT_Method">
    <vt:lpwstr>Manual</vt:lpwstr>
  </property>
  <property fmtid="{D5CDD505-2E9C-101B-9397-08002B2CF9AE}" pid="11" name="Sensitivity">
    <vt:lpwstr>Zewnętrzny</vt:lpwstr>
  </property>
</Properties>
</file>